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40"/>
  </p:notesMasterIdLst>
  <p:handoutMasterIdLst>
    <p:handoutMasterId r:id="rId41"/>
  </p:handoutMasterIdLst>
  <p:sldIdLst>
    <p:sldId id="547" r:id="rId2"/>
    <p:sldId id="550" r:id="rId3"/>
    <p:sldId id="558" r:id="rId4"/>
    <p:sldId id="631" r:id="rId5"/>
    <p:sldId id="624" r:id="rId6"/>
    <p:sldId id="632" r:id="rId7"/>
    <p:sldId id="633" r:id="rId8"/>
    <p:sldId id="635" r:id="rId9"/>
    <p:sldId id="655" r:id="rId10"/>
    <p:sldId id="636" r:id="rId11"/>
    <p:sldId id="634" r:id="rId12"/>
    <p:sldId id="637" r:id="rId13"/>
    <p:sldId id="638" r:id="rId14"/>
    <p:sldId id="639" r:id="rId15"/>
    <p:sldId id="641" r:id="rId16"/>
    <p:sldId id="642" r:id="rId17"/>
    <p:sldId id="643" r:id="rId18"/>
    <p:sldId id="640" r:id="rId19"/>
    <p:sldId id="644" r:id="rId20"/>
    <p:sldId id="645" r:id="rId21"/>
    <p:sldId id="646" r:id="rId22"/>
    <p:sldId id="647" r:id="rId23"/>
    <p:sldId id="648" r:id="rId24"/>
    <p:sldId id="649" r:id="rId25"/>
    <p:sldId id="650" r:id="rId26"/>
    <p:sldId id="651" r:id="rId27"/>
    <p:sldId id="652" r:id="rId28"/>
    <p:sldId id="653" r:id="rId29"/>
    <p:sldId id="654" r:id="rId30"/>
    <p:sldId id="656" r:id="rId31"/>
    <p:sldId id="658" r:id="rId32"/>
    <p:sldId id="659" r:id="rId33"/>
    <p:sldId id="660" r:id="rId34"/>
    <p:sldId id="661" r:id="rId35"/>
    <p:sldId id="562" r:id="rId36"/>
    <p:sldId id="554" r:id="rId37"/>
    <p:sldId id="552" r:id="rId38"/>
    <p:sldId id="553" r:id="rId39"/>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1" autoAdjust="0"/>
    <p:restoredTop sz="94660"/>
  </p:normalViewPr>
  <p:slideViewPr>
    <p:cSldViewPr>
      <p:cViewPr varScale="1">
        <p:scale>
          <a:sx n="64" d="100"/>
          <a:sy n="64" d="100"/>
        </p:scale>
        <p:origin x="-114" y="-6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2020-10-21</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10/21/2020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a:t>
            </a:r>
            <a:r>
              <a:rPr lang="en-US" sz="1100" b="0" kern="0" dirty="0" smtClean="0">
                <a:solidFill>
                  <a:srgbClr val="FFFFFF"/>
                </a:solidFill>
                <a:latin typeface="Georgia" panose="02040502050405020303" pitchFamily="18" charset="0"/>
                <a:ea typeface="ＭＳ Ｐゴシック" charset="-128"/>
                <a:cs typeface="Arial" pitchFamily="34" charset="0"/>
              </a:rPr>
              <a:t>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smtClean="0">
              <a:solidFill>
                <a:srgbClr val="FFFFFF"/>
              </a:solidFill>
              <a:latin typeface="Georgia" panose="02040502050405020303" pitchFamily="18" charset="0"/>
              <a:ea typeface="ＭＳ Ｐゴシック" charset="-128"/>
            </a:endParaRP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Functions on objects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14.wav"/><Relationship Id="rId7" Type="http://schemas.openxmlformats.org/officeDocument/2006/relationships/image" Target="../media/image13.wmf"/><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14.wav"/><Relationship Id="rId9" Type="http://schemas.openxmlformats.org/officeDocument/2006/relationships/image" Target="../media/image14.wmf"/></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8.wav"/><Relationship Id="rId7" Type="http://schemas.openxmlformats.org/officeDocument/2006/relationships/image" Target="../media/image15.wmf"/><Relationship Id="rId2" Type="http://schemas.openxmlformats.org/officeDocument/2006/relationships/tags" Target="../tags/tag1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slideLayout" Target="../slideLayouts/slideLayout2.xml"/><Relationship Id="rId4" Type="http://schemas.openxmlformats.org/officeDocument/2006/relationships/audio" Target="../media/media18.wav"/></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19.wav"/><Relationship Id="rId7" Type="http://schemas.openxmlformats.org/officeDocument/2006/relationships/image" Target="../media/image16.wmf"/><Relationship Id="rId12" Type="http://schemas.openxmlformats.org/officeDocument/2006/relationships/image" Target="../media/image9.png"/><Relationship Id="rId2" Type="http://schemas.openxmlformats.org/officeDocument/2006/relationships/tags" Target="../tags/tag13.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19.wav"/><Relationship Id="rId9" Type="http://schemas.openxmlformats.org/officeDocument/2006/relationships/image" Target="../media/image17.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2" Type="http://schemas.microsoft.com/office/2007/relationships/media" Target="../media/media31.wav"/><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7.wav"/><Relationship Id="rId7" Type="http://schemas.openxmlformats.org/officeDocument/2006/relationships/image" Target="../media/image12.w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smtClean="0"/>
              <a:t>Functions on </a:t>
            </a:r>
            <a:r>
              <a:rPr lang="en-CA" dirty="0" smtClean="0"/>
              <a:t>objects</a:t>
            </a:r>
            <a:endParaRPr lang="en-CA" dirty="0">
              <a:latin typeface="Consolas" panose="020B0609020204030204" pitchFamily="49" charset="0"/>
              <a:cs typeface="Consolas" panose="020B0609020204030204" pitchFamily="49"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20361"/>
    </mc:Choice>
    <mc:Fallback>
      <p:transition spd="slow" advTm="20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Modifying a vector</a:t>
            </a:r>
            <a:endParaRPr lang="en-CA" dirty="0"/>
          </a:p>
        </p:txBody>
      </p:sp>
      <p:sp>
        <p:nvSpPr>
          <p:cNvPr id="3" name="Content Placeholder 2"/>
          <p:cNvSpPr>
            <a:spLocks noGrp="1"/>
          </p:cNvSpPr>
          <p:nvPr>
            <p:ph idx="1"/>
          </p:nvPr>
        </p:nvSpPr>
        <p:spPr/>
        <p:txBody>
          <a:bodyPr/>
          <a:lstStyle/>
          <a:p>
            <a:r>
              <a:rPr lang="en-CA" dirty="0" smtClean="0"/>
              <a:t>To modify a vector, it is necessary to pass it by reference:</a:t>
            </a:r>
          </a:p>
          <a:p>
            <a:pPr marL="800100" lvl="2" indent="0">
              <a:buNone/>
            </a:pPr>
            <a:r>
              <a:rPr lang="en-US" sz="1600" dirty="0">
                <a:latin typeface="Consolas" panose="020B0609020204030204" pitchFamily="49" charset="0"/>
                <a:cs typeface="Consolas" panose="020B0609020204030204" pitchFamily="49" charset="0"/>
              </a:rPr>
              <a:t>void </a:t>
            </a:r>
            <a:r>
              <a:rPr lang="en-US" sz="1600" dirty="0" smtClean="0">
                <a:latin typeface="Consolas" panose="020B0609020204030204" pitchFamily="49" charset="0"/>
                <a:cs typeface="Consolas" panose="020B0609020204030204" pitchFamily="49" charset="0"/>
              </a:rPr>
              <a:t>normalize( </a:t>
            </a:r>
            <a:r>
              <a:rPr lang="en-US" sz="1600" dirty="0">
                <a:latin typeface="Consolas" panose="020B0609020204030204" pitchFamily="49" charset="0"/>
                <a:cs typeface="Consolas" panose="020B0609020204030204" pitchFamily="49" charset="0"/>
              </a:rPr>
              <a:t>Vector_3d &amp;</a:t>
            </a:r>
            <a:r>
              <a:rPr lang="en-US" sz="1600" dirty="0" smtClean="0">
                <a:latin typeface="Consolas" panose="020B0609020204030204" pitchFamily="49" charset="0"/>
                <a:cs typeface="Consolas" panose="020B0609020204030204" pitchFamily="49" charset="0"/>
              </a:rPr>
              <a:t>u </a:t>
            </a:r>
            <a:r>
              <a:rPr lang="en-US" sz="1600" dirty="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void normalize( Vector_3d &amp;u ) {</a:t>
            </a:r>
            <a:endParaRPr lang="en-CA"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double </a:t>
            </a:r>
            <a:r>
              <a:rPr lang="en-US" sz="1600" dirty="0" err="1" smtClean="0">
                <a:latin typeface="Consolas" panose="020B0609020204030204" pitchFamily="49" charset="0"/>
                <a:cs typeface="Consolas" panose="020B0609020204030204" pitchFamily="49" charset="0"/>
              </a:rPr>
              <a:t>norm_u</a:t>
            </a:r>
            <a:r>
              <a:rPr lang="en-US" sz="1600" dirty="0" smtClean="0">
                <a:latin typeface="Consolas" panose="020B0609020204030204" pitchFamily="49" charset="0"/>
                <a:cs typeface="Consolas" panose="020B0609020204030204" pitchFamily="49" charset="0"/>
              </a:rPr>
              <a:t>{ norm( u ) };</a:t>
            </a: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if ( </a:t>
            </a:r>
            <a:r>
              <a:rPr lang="en-US" sz="1600" dirty="0" err="1" smtClean="0">
                <a:latin typeface="Consolas" panose="020B0609020204030204" pitchFamily="49" charset="0"/>
                <a:cs typeface="Consolas" panose="020B0609020204030204" pitchFamily="49" charset="0"/>
              </a:rPr>
              <a:t>norm_u</a:t>
            </a:r>
            <a:r>
              <a:rPr lang="en-US" sz="1600" dirty="0" smtClean="0">
                <a:latin typeface="Consolas" panose="020B0609020204030204" pitchFamily="49" charset="0"/>
                <a:cs typeface="Consolas" panose="020B0609020204030204" pitchFamily="49" charset="0"/>
              </a:rPr>
              <a:t> != 0.0 ) {</a:t>
            </a: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u.x</a:t>
            </a:r>
            <a:r>
              <a:rPr lang="en-US" sz="1600" dirty="0" smtClean="0">
                <a:latin typeface="Consolas" panose="020B0609020204030204" pitchFamily="49" charset="0"/>
                <a:cs typeface="Consolas" panose="020B0609020204030204" pitchFamily="49" charset="0"/>
              </a:rPr>
              <a:t>_ </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norm_u</a:t>
            </a:r>
            <a:r>
              <a:rPr lang="en-US" sz="1600" dirty="0">
                <a:latin typeface="Consolas" panose="020B0609020204030204" pitchFamily="49" charset="0"/>
                <a:cs typeface="Consolas" panose="020B0609020204030204" pitchFamily="49" charset="0"/>
              </a:rPr>
              <a:t>;</a:t>
            </a: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u.y</a:t>
            </a:r>
            <a:r>
              <a:rPr lang="en-US" sz="1600" dirty="0" smtClean="0">
                <a:latin typeface="Consolas" panose="020B0609020204030204" pitchFamily="49" charset="0"/>
                <a:cs typeface="Consolas" panose="020B0609020204030204" pitchFamily="49" charset="0"/>
              </a:rPr>
              <a:t>_ </a:t>
            </a:r>
            <a:r>
              <a:rPr lang="en-US" sz="1600" dirty="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norm_u</a:t>
            </a:r>
            <a:r>
              <a:rPr lang="en-US" sz="1600" dirty="0" smtClean="0">
                <a:latin typeface="Consolas" panose="020B0609020204030204" pitchFamily="49" charset="0"/>
                <a:cs typeface="Consolas" panose="020B0609020204030204" pitchFamily="49" charset="0"/>
              </a:rPr>
              <a:t>;</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u.z</a:t>
            </a:r>
            <a:r>
              <a:rPr lang="en-US" sz="1600" dirty="0" smtClean="0">
                <a:latin typeface="Consolas" panose="020B0609020204030204" pitchFamily="49" charset="0"/>
                <a:cs typeface="Consolas" panose="020B0609020204030204" pitchFamily="49" charset="0"/>
              </a:rPr>
              <a:t>_ </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norm_u</a:t>
            </a:r>
            <a:r>
              <a:rPr lang="en-US" sz="1600" dirty="0" smtClean="0">
                <a:latin typeface="Consolas" panose="020B0609020204030204" pitchFamily="49" charset="0"/>
                <a:cs typeface="Consolas" panose="020B0609020204030204" pitchFamily="49" charset="0"/>
              </a:rPr>
              <a:t>;</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p>
          <a:p>
            <a:pPr marL="800100" lvl="2" indent="0">
              <a:buNone/>
            </a:pPr>
            <a:r>
              <a:rPr lang="en-US" sz="1600" dirty="0" smtClean="0">
                <a:latin typeface="Consolas" panose="020B0609020204030204" pitchFamily="49" charset="0"/>
                <a:cs typeface="Consolas" panose="020B0609020204030204" pitchFamily="49" charset="0"/>
              </a:rPr>
              <a: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50963749"/>
      </p:ext>
    </p:extLst>
  </p:cSld>
  <p:clrMapOvr>
    <a:masterClrMapping/>
  </p:clrMapOvr>
  <mc:AlternateContent xmlns:mc="http://schemas.openxmlformats.org/markup-compatibility/2006" xmlns:p14="http://schemas.microsoft.com/office/powerpoint/2010/main">
    <mc:Choice Requires="p14">
      <p:transition spd="slow" p14:dur="2000" advTm="56149"/>
    </mc:Choice>
    <mc:Fallback xmlns="">
      <p:transition spd="slow" advTm="56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Modifying a vector</a:t>
            </a:r>
            <a:endParaRPr lang="en-CA" dirty="0"/>
          </a:p>
        </p:txBody>
      </p:sp>
      <p:sp>
        <p:nvSpPr>
          <p:cNvPr id="3" name="Content Placeholder 2"/>
          <p:cNvSpPr>
            <a:spLocks noGrp="1"/>
          </p:cNvSpPr>
          <p:nvPr>
            <p:ph idx="1"/>
          </p:nvPr>
        </p:nvSpPr>
        <p:spPr/>
        <p:txBody>
          <a:bodyPr/>
          <a:lstStyle/>
          <a:p>
            <a:r>
              <a:rPr lang="en-CA" dirty="0" smtClean="0"/>
              <a:t>To modify a vector, it is necessary to pass it by reference:</a:t>
            </a:r>
          </a:p>
          <a:p>
            <a:pPr marL="800100" lvl="2" indent="0">
              <a:buNone/>
            </a:pPr>
            <a:r>
              <a:rPr lang="en-US" sz="1600" dirty="0" smtClean="0">
                <a:latin typeface="Consolas" panose="020B0609020204030204" pitchFamily="49" charset="0"/>
                <a:cs typeface="Consolas" panose="020B0609020204030204" pitchFamily="49" charset="0"/>
              </a:rPr>
              <a:t>void </a:t>
            </a:r>
            <a:r>
              <a:rPr lang="en-US" sz="1600" dirty="0" err="1" smtClean="0">
                <a:latin typeface="Consolas" panose="020B0609020204030204" pitchFamily="49" charset="0"/>
                <a:cs typeface="Consolas" panose="020B0609020204030204" pitchFamily="49" charset="0"/>
              </a:rPr>
              <a:t>add_to</a:t>
            </a:r>
            <a:r>
              <a:rPr lang="en-US" sz="1600" dirty="0" smtClean="0">
                <a:latin typeface="Consolas" panose="020B0609020204030204" pitchFamily="49" charset="0"/>
                <a:cs typeface="Consolas" panose="020B0609020204030204" pitchFamily="49" charset="0"/>
              </a:rPr>
              <a:t>( Vector_3d &amp;u, </a:t>
            </a:r>
            <a:r>
              <a:rPr lang="en-US" sz="1600" dirty="0">
                <a:latin typeface="Consolas" panose="020B0609020204030204" pitchFamily="49" charset="0"/>
                <a:cs typeface="Consolas" panose="020B0609020204030204" pitchFamily="49" charset="0"/>
              </a:rPr>
              <a:t>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a:t>
            </a:r>
            <a:r>
              <a:rPr lang="en-US" sz="1600" dirty="0" smtClean="0">
                <a:latin typeface="Consolas" panose="020B0609020204030204" pitchFamily="49" charset="0"/>
                <a:cs typeface="Consolas" panose="020B0609020204030204" pitchFamily="49" charset="0"/>
              </a:rPr>
              <a:t>v );</a:t>
            </a:r>
            <a:endParaRPr lang="en-CA"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void </a:t>
            </a:r>
            <a:r>
              <a:rPr lang="en-US" sz="1600" dirty="0" err="1" smtClean="0">
                <a:latin typeface="Consolas" panose="020B0609020204030204" pitchFamily="49" charset="0"/>
                <a:cs typeface="Consolas" panose="020B0609020204030204" pitchFamily="49" charset="0"/>
              </a:rPr>
              <a:t>mul_by</a:t>
            </a:r>
            <a:r>
              <a:rPr lang="en-US" sz="1600" dirty="0" smtClean="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Vector_3d </a:t>
            </a:r>
            <a:r>
              <a:rPr lang="en-US" sz="1600" dirty="0" smtClean="0">
                <a:latin typeface="Consolas" panose="020B0609020204030204" pitchFamily="49" charset="0"/>
                <a:cs typeface="Consolas" panose="020B0609020204030204" pitchFamily="49" charset="0"/>
              </a:rPr>
              <a:t>&amp;</a:t>
            </a:r>
            <a:r>
              <a:rPr lang="en-US" sz="1600" dirty="0">
                <a:latin typeface="Consolas" panose="020B0609020204030204" pitchFamily="49" charset="0"/>
                <a:cs typeface="Consolas" panose="020B0609020204030204" pitchFamily="49" charset="0"/>
              </a:rPr>
              <a:t>u, </a:t>
            </a:r>
            <a:r>
              <a:rPr lang="en-US" sz="1600" dirty="0" smtClean="0">
                <a:latin typeface="Consolas" panose="020B0609020204030204" pitchFamily="49" charset="0"/>
                <a:cs typeface="Consolas" panose="020B0609020204030204" pitchFamily="49" charset="0"/>
              </a:rPr>
              <a:t>double </a:t>
            </a:r>
            <a:r>
              <a:rPr lang="en-US" sz="1600" dirty="0" err="1" smtClean="0">
                <a:latin typeface="Consolas" panose="020B0609020204030204" pitchFamily="49" charset="0"/>
                <a:cs typeface="Consolas" panose="020B0609020204030204" pitchFamily="49" charset="0"/>
              </a:rPr>
              <a:t>const</a:t>
            </a:r>
            <a:r>
              <a:rPr lang="en-US" sz="1600" dirty="0" smtClean="0">
                <a:latin typeface="Consolas" panose="020B0609020204030204" pitchFamily="49" charset="0"/>
                <a:cs typeface="Consolas" panose="020B0609020204030204" pitchFamily="49" charset="0"/>
              </a:rPr>
              <a:t> a </a:t>
            </a:r>
            <a:r>
              <a:rPr lang="en-US" sz="1600" dirty="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void </a:t>
            </a:r>
            <a:r>
              <a:rPr lang="en-US" sz="1600" dirty="0" err="1" smtClean="0">
                <a:latin typeface="Consolas" panose="020B0609020204030204" pitchFamily="49" charset="0"/>
                <a:cs typeface="Consolas" panose="020B0609020204030204" pitchFamily="49" charset="0"/>
              </a:rPr>
              <a:t>add_to</a:t>
            </a:r>
            <a:r>
              <a:rPr lang="en-US" sz="1600" dirty="0" smtClean="0">
                <a:latin typeface="Consolas" panose="020B0609020204030204" pitchFamily="49" charset="0"/>
                <a:cs typeface="Consolas" panose="020B0609020204030204" pitchFamily="49" charset="0"/>
              </a:rPr>
              <a:t>( Vector_3d </a:t>
            </a:r>
            <a:r>
              <a:rPr lang="en-US" sz="1600" dirty="0">
                <a:latin typeface="Consolas" panose="020B0609020204030204" pitchFamily="49" charset="0"/>
                <a:cs typeface="Consolas" panose="020B0609020204030204" pitchFamily="49" charset="0"/>
              </a:rPr>
              <a:t>&amp;u ,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&amp;v </a:t>
            </a:r>
            <a:r>
              <a:rPr lang="en-US" sz="1600" dirty="0" smtClean="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u.x</a:t>
            </a:r>
            <a:r>
              <a:rPr lang="en-US" sz="1600" dirty="0" smtClean="0">
                <a:latin typeface="Consolas" panose="020B0609020204030204" pitchFamily="49" charset="0"/>
                <a:cs typeface="Consolas" panose="020B0609020204030204" pitchFamily="49" charset="0"/>
              </a:rPr>
              <a:t>_ += </a:t>
            </a:r>
            <a:r>
              <a:rPr lang="en-US" sz="1600" dirty="0" err="1" smtClean="0">
                <a:latin typeface="Consolas" panose="020B0609020204030204" pitchFamily="49" charset="0"/>
                <a:cs typeface="Consolas" panose="020B0609020204030204" pitchFamily="49" charset="0"/>
              </a:rPr>
              <a:t>v.x</a:t>
            </a:r>
            <a:r>
              <a:rPr lang="en-US" sz="1600" dirty="0" smtClean="0">
                <a:latin typeface="Consolas" panose="020B0609020204030204" pitchFamily="49" charset="0"/>
                <a:cs typeface="Consolas" panose="020B0609020204030204" pitchFamily="49" charset="0"/>
              </a:rPr>
              <a:t>_;</a:t>
            </a: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u.y</a:t>
            </a:r>
            <a:r>
              <a:rPr lang="en-US" sz="1600" dirty="0" smtClean="0">
                <a:latin typeface="Consolas" panose="020B0609020204030204" pitchFamily="49" charset="0"/>
                <a:cs typeface="Consolas" panose="020B0609020204030204" pitchFamily="49" charset="0"/>
              </a:rPr>
              <a:t>_ </a:t>
            </a:r>
            <a:r>
              <a:rPr lang="en-US" sz="1600" dirty="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v.y</a:t>
            </a:r>
            <a:r>
              <a:rPr lang="en-US" sz="1600" dirty="0" smtClean="0">
                <a:latin typeface="Consolas" panose="020B0609020204030204" pitchFamily="49" charset="0"/>
                <a:cs typeface="Consolas" panose="020B0609020204030204" pitchFamily="49" charset="0"/>
              </a:rPr>
              <a:t>_;</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u.z</a:t>
            </a:r>
            <a:r>
              <a:rPr lang="en-US" sz="1600" dirty="0" smtClean="0">
                <a:latin typeface="Consolas" panose="020B0609020204030204" pitchFamily="49" charset="0"/>
                <a:cs typeface="Consolas" panose="020B0609020204030204" pitchFamily="49" charset="0"/>
              </a:rPr>
              <a:t>_ </a:t>
            </a:r>
            <a:r>
              <a:rPr lang="en-US" sz="1600" dirty="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v.z</a:t>
            </a:r>
            <a:r>
              <a:rPr lang="en-US" sz="1600" dirty="0" smtClean="0">
                <a:latin typeface="Consolas" panose="020B0609020204030204" pitchFamily="49" charset="0"/>
                <a:cs typeface="Consolas" panose="020B0609020204030204" pitchFamily="49" charset="0"/>
              </a:rPr>
              <a:t>_;</a:t>
            </a:r>
          </a:p>
          <a:p>
            <a:pPr marL="800100" lvl="2" indent="0">
              <a:buNone/>
            </a:pPr>
            <a:r>
              <a:rPr lang="en-US" sz="1600" dirty="0" smtClean="0">
                <a:latin typeface="Consolas" panose="020B0609020204030204" pitchFamily="49" charset="0"/>
                <a:cs typeface="Consolas" panose="020B0609020204030204" pitchFamily="49" charset="0"/>
              </a:rPr>
              <a:t>}</a:t>
            </a: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void </a:t>
            </a:r>
            <a:r>
              <a:rPr lang="en-US" sz="1600" dirty="0" err="1" smtClean="0">
                <a:latin typeface="Consolas" panose="020B0609020204030204" pitchFamily="49" charset="0"/>
                <a:cs typeface="Consolas" panose="020B0609020204030204" pitchFamily="49" charset="0"/>
              </a:rPr>
              <a:t>mul_by</a:t>
            </a:r>
            <a:r>
              <a:rPr lang="en-US" sz="1600" dirty="0" smtClean="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Vector_3d &amp;u , </a:t>
            </a:r>
            <a:r>
              <a:rPr lang="en-US" sz="1600" dirty="0" smtClean="0">
                <a:latin typeface="Consolas" panose="020B0609020204030204" pitchFamily="49" charset="0"/>
                <a:cs typeface="Consolas" panose="020B0609020204030204" pitchFamily="49" charset="0"/>
              </a:rPr>
              <a:t>double </a:t>
            </a:r>
            <a:r>
              <a:rPr lang="en-US" sz="1600" dirty="0" err="1" smtClean="0">
                <a:latin typeface="Consolas" panose="020B0609020204030204" pitchFamily="49" charset="0"/>
                <a:cs typeface="Consolas" panose="020B0609020204030204" pitchFamily="49" charset="0"/>
              </a:rPr>
              <a:t>const</a:t>
            </a:r>
            <a:r>
              <a:rPr lang="en-US" sz="1600" dirty="0" smtClean="0">
                <a:latin typeface="Consolas" panose="020B0609020204030204" pitchFamily="49" charset="0"/>
                <a:cs typeface="Consolas" panose="020B0609020204030204" pitchFamily="49" charset="0"/>
              </a:rPr>
              <a:t> a </a:t>
            </a:r>
            <a:r>
              <a:rPr lang="en-US" sz="1600" dirty="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u.x</a:t>
            </a:r>
            <a:r>
              <a:rPr lang="en-US" sz="1600" dirty="0">
                <a:latin typeface="Consolas" panose="020B0609020204030204" pitchFamily="49" charset="0"/>
                <a:cs typeface="Consolas" panose="020B0609020204030204" pitchFamily="49" charset="0"/>
              </a:rPr>
              <a:t>_ </a:t>
            </a:r>
            <a:r>
              <a:rPr lang="en-US" sz="1600" dirty="0" smtClean="0">
                <a:latin typeface="Consolas" panose="020B0609020204030204" pitchFamily="49" charset="0"/>
                <a:cs typeface="Consolas" panose="020B0609020204030204" pitchFamily="49" charset="0"/>
              </a:rPr>
              <a:t>*= a;</a:t>
            </a:r>
            <a:endParaRPr lang="en-US"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u.y</a:t>
            </a:r>
            <a:r>
              <a:rPr lang="en-US" sz="1600" dirty="0" smtClean="0">
                <a:latin typeface="Consolas" panose="020B0609020204030204" pitchFamily="49" charset="0"/>
                <a:cs typeface="Consolas" panose="020B0609020204030204" pitchFamily="49" charset="0"/>
              </a:rPr>
              <a:t>_ *= a;</a:t>
            </a:r>
            <a:endParaRPr lang="en-US"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u.z</a:t>
            </a:r>
            <a:r>
              <a:rPr lang="en-US" sz="1600" dirty="0" smtClean="0">
                <a:latin typeface="Consolas" panose="020B0609020204030204" pitchFamily="49" charset="0"/>
                <a:cs typeface="Consolas" panose="020B0609020204030204" pitchFamily="49" charset="0"/>
              </a:rPr>
              <a:t>_ *= a;</a:t>
            </a:r>
            <a:endParaRPr lang="en-US"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a:t>
            </a:r>
          </a:p>
          <a:p>
            <a:pPr marL="800100" lvl="2" indent="0">
              <a:buNone/>
            </a:pPr>
            <a:endParaRPr lang="en-US" sz="1600" dirty="0" smtClean="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64644789"/>
      </p:ext>
    </p:extLst>
  </p:cSld>
  <p:clrMapOvr>
    <a:masterClrMapping/>
  </p:clrMapOvr>
  <mc:AlternateContent xmlns:mc="http://schemas.openxmlformats.org/markup-compatibility/2006" xmlns:p14="http://schemas.microsoft.com/office/powerpoint/2010/main">
    <mc:Choice Requires="p14">
      <p:transition spd="slow" p14:dur="2000" advTm="56366"/>
    </mc:Choice>
    <mc:Fallback xmlns="">
      <p:transition spd="slow" advTm="5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number class</a:t>
            </a:r>
            <a:endParaRPr lang="en-CA" dirty="0"/>
          </a:p>
        </p:txBody>
      </p:sp>
      <p:sp>
        <p:nvSpPr>
          <p:cNvPr id="3" name="Content Placeholder 2"/>
          <p:cNvSpPr>
            <a:spLocks noGrp="1"/>
          </p:cNvSpPr>
          <p:nvPr>
            <p:ph idx="1"/>
          </p:nvPr>
        </p:nvSpPr>
        <p:spPr/>
        <p:txBody>
          <a:bodyPr/>
          <a:lstStyle/>
          <a:p>
            <a:r>
              <a:rPr lang="en-US" dirty="0" smtClean="0"/>
              <a:t>Next, let’s consider a rational number class</a:t>
            </a:r>
          </a:p>
          <a:p>
            <a:pPr lvl="1"/>
            <a:r>
              <a:rPr lang="en-US" dirty="0" smtClean="0"/>
              <a:t>Now we will store the numerator and denominator as integers</a:t>
            </a:r>
          </a:p>
          <a:p>
            <a:pPr lvl="1"/>
            <a:r>
              <a:rPr lang="en-US" dirty="0" smtClean="0"/>
              <a:t>The operations on rational numbers are more involved</a:t>
            </a:r>
          </a:p>
          <a:p>
            <a:pPr lvl="1"/>
            <a:endParaRPr lang="en-US" dirty="0"/>
          </a:p>
          <a:p>
            <a:r>
              <a:rPr lang="en-US" dirty="0" smtClean="0"/>
              <a:t>The class itself is straight-forward:</a:t>
            </a:r>
          </a:p>
          <a:p>
            <a:pPr marL="800100" lvl="2" indent="0">
              <a:buNone/>
            </a:pPr>
            <a:r>
              <a:rPr lang="en-US" sz="2000" dirty="0" smtClean="0">
                <a:latin typeface="Consolas" panose="020B0609020204030204" pitchFamily="49" charset="0"/>
              </a:rPr>
              <a:t>class Rational {</a:t>
            </a:r>
          </a:p>
          <a:p>
            <a:pPr marL="800100" lvl="2" indent="0">
              <a:buNone/>
            </a:pPr>
            <a:r>
              <a:rPr lang="en-US" sz="2000" dirty="0">
                <a:latin typeface="Consolas" panose="020B0609020204030204" pitchFamily="49" charset="0"/>
              </a:rPr>
              <a:t> </a:t>
            </a:r>
            <a:r>
              <a:rPr lang="en-US" sz="2000" dirty="0" smtClean="0">
                <a:latin typeface="Consolas" panose="020B0609020204030204" pitchFamily="49" charset="0"/>
              </a:rPr>
              <a:t>   public:</a:t>
            </a:r>
          </a:p>
          <a:p>
            <a:pPr marL="800100" lvl="2" indent="0">
              <a:buNone/>
            </a:pPr>
            <a:r>
              <a:rPr lang="en-US" sz="2000" dirty="0">
                <a:latin typeface="Consolas" panose="020B0609020204030204" pitchFamily="49" charset="0"/>
              </a:rPr>
              <a:t> </a:t>
            </a:r>
            <a:r>
              <a:rPr lang="en-US" sz="2000" dirty="0" smtClean="0">
                <a:latin typeface="Consolas" panose="020B0609020204030204" pitchFamily="49" charset="0"/>
              </a:rPr>
              <a:t>       </a:t>
            </a:r>
            <a:r>
              <a:rPr lang="en-US" sz="2000" dirty="0" err="1" smtClean="0">
                <a:latin typeface="Consolas" panose="020B0609020204030204" pitchFamily="49" charset="0"/>
              </a:rPr>
              <a:t>int</a:t>
            </a:r>
            <a:r>
              <a:rPr lang="en-US" sz="2000" dirty="0" smtClean="0">
                <a:latin typeface="Consolas" panose="020B0609020204030204" pitchFamily="49" charset="0"/>
              </a:rPr>
              <a:t> </a:t>
            </a:r>
            <a:r>
              <a:rPr lang="en-US" sz="2000" dirty="0" err="1" smtClean="0">
                <a:latin typeface="Consolas" panose="020B0609020204030204" pitchFamily="49" charset="0"/>
              </a:rPr>
              <a:t>numer</a:t>
            </a:r>
            <a:r>
              <a:rPr lang="en-US" sz="2000" dirty="0" smtClean="0">
                <a:latin typeface="Consolas" panose="020B0609020204030204" pitchFamily="49" charset="0"/>
              </a:rPr>
              <a:t>_;</a:t>
            </a:r>
          </a:p>
          <a:p>
            <a:pPr marL="800100" lvl="2" indent="0">
              <a:buNone/>
            </a:pPr>
            <a:r>
              <a:rPr lang="en-US" sz="2000" dirty="0">
                <a:latin typeface="Consolas" panose="020B0609020204030204" pitchFamily="49" charset="0"/>
              </a:rPr>
              <a:t>  </a:t>
            </a:r>
            <a:r>
              <a:rPr lang="en-US" sz="2000" dirty="0" smtClean="0">
                <a:latin typeface="Consolas" panose="020B0609020204030204" pitchFamily="49" charset="0"/>
              </a:rPr>
              <a:t>      </a:t>
            </a:r>
            <a:r>
              <a:rPr lang="en-US" sz="2000" dirty="0" err="1" smtClean="0">
                <a:latin typeface="Consolas" panose="020B0609020204030204" pitchFamily="49" charset="0"/>
              </a:rPr>
              <a:t>int</a:t>
            </a:r>
            <a:r>
              <a:rPr lang="en-US" sz="2000" dirty="0" smtClean="0">
                <a:latin typeface="Consolas" panose="020B0609020204030204" pitchFamily="49" charset="0"/>
              </a:rPr>
              <a:t> </a:t>
            </a:r>
            <a:r>
              <a:rPr lang="en-US" sz="2000" dirty="0" err="1" smtClean="0">
                <a:latin typeface="Consolas" panose="020B0609020204030204" pitchFamily="49" charset="0"/>
              </a:rPr>
              <a:t>denom</a:t>
            </a:r>
            <a:r>
              <a:rPr lang="en-US" sz="2000" dirty="0" smtClean="0">
                <a:latin typeface="Consolas" panose="020B0609020204030204" pitchFamily="49" charset="0"/>
              </a:rPr>
              <a:t>_;</a:t>
            </a:r>
          </a:p>
          <a:p>
            <a:pPr marL="800100" lvl="2" indent="0">
              <a:buNone/>
            </a:pPr>
            <a:r>
              <a:rPr lang="en-US" sz="2000" dirty="0" smtClean="0">
                <a:latin typeface="Consolas" panose="020B0609020204030204" pitchFamily="49" charset="0"/>
              </a:rPr>
              <a:t>};</a:t>
            </a:r>
          </a:p>
          <a:p>
            <a:pPr lvl="1"/>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86812216"/>
      </p:ext>
    </p:extLst>
  </p:cSld>
  <p:clrMapOvr>
    <a:masterClrMapping/>
  </p:clrMapOvr>
  <mc:AlternateContent xmlns:mc="http://schemas.openxmlformats.org/markup-compatibility/2006" xmlns:p14="http://schemas.microsoft.com/office/powerpoint/2010/main">
    <mc:Choice Requires="p14">
      <p:transition spd="slow" p14:dur="2000" advTm="42860"/>
    </mc:Choice>
    <mc:Fallback xmlns="">
      <p:transition spd="slow" advTm="4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number class</a:t>
            </a:r>
            <a:endParaRPr lang="en-CA" dirty="0"/>
          </a:p>
        </p:txBody>
      </p:sp>
      <p:sp>
        <p:nvSpPr>
          <p:cNvPr id="3" name="Content Placeholder 2"/>
          <p:cNvSpPr>
            <a:spLocks noGrp="1"/>
          </p:cNvSpPr>
          <p:nvPr>
            <p:ph idx="1"/>
          </p:nvPr>
        </p:nvSpPr>
        <p:spPr/>
        <p:txBody>
          <a:bodyPr/>
          <a:lstStyle/>
          <a:p>
            <a:r>
              <a:rPr lang="en-US" dirty="0" smtClean="0"/>
              <a:t>Now, from your course in linear algebra, you understand that the properties of vectors differ from the properties of fields</a:t>
            </a:r>
          </a:p>
          <a:p>
            <a:pPr lvl="1"/>
            <a:r>
              <a:rPr lang="en-US" dirty="0" smtClean="0"/>
              <a:t>Rational numbers, real numbers and complex numbers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5922449"/>
      </p:ext>
    </p:extLst>
  </p:cSld>
  <p:clrMapOvr>
    <a:masterClrMapping/>
  </p:clrMapOvr>
  <mc:AlternateContent xmlns:mc="http://schemas.openxmlformats.org/markup-compatibility/2006" xmlns:p14="http://schemas.microsoft.com/office/powerpoint/2010/main">
    <mc:Choice Requires="p14">
      <p:transition spd="slow" p14:dur="2000" advTm="17577"/>
    </mc:Choice>
    <mc:Fallback xmlns="">
      <p:transition spd="slow" advTm="17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number class</a:t>
            </a:r>
            <a:endParaRPr lang="en-CA" dirty="0"/>
          </a:p>
        </p:txBody>
      </p:sp>
      <p:sp>
        <p:nvSpPr>
          <p:cNvPr id="3" name="Content Placeholder 2"/>
          <p:cNvSpPr>
            <a:spLocks noGrp="1"/>
          </p:cNvSpPr>
          <p:nvPr>
            <p:ph idx="1"/>
          </p:nvPr>
        </p:nvSpPr>
        <p:spPr/>
        <p:txBody>
          <a:bodyPr/>
          <a:lstStyle/>
          <a:p>
            <a:r>
              <a:rPr lang="en-US" dirty="0" smtClean="0"/>
              <a:t>We can now implement functions that work on rational numbers:</a:t>
            </a:r>
          </a:p>
          <a:p>
            <a:pPr marL="800100" lvl="2" indent="0">
              <a:buNone/>
            </a:pPr>
            <a:r>
              <a:rPr lang="en-US" dirty="0" smtClean="0">
                <a:latin typeface="Consolas" panose="020B0609020204030204" pitchFamily="49" charset="0"/>
              </a:rPr>
              <a:t>Rational add( Rational </a:t>
            </a:r>
            <a:r>
              <a:rPr lang="en-US" dirty="0" err="1" smtClean="0">
                <a:latin typeface="Consolas" panose="020B0609020204030204" pitchFamily="49" charset="0"/>
              </a:rPr>
              <a:t>const</a:t>
            </a:r>
            <a:r>
              <a:rPr lang="en-US" dirty="0" smtClean="0">
                <a:latin typeface="Consolas" panose="020B0609020204030204" pitchFamily="49" charset="0"/>
              </a:rPr>
              <a:t> &amp;p, Rational </a:t>
            </a:r>
            <a:r>
              <a:rPr lang="en-US" dirty="0" err="1" smtClean="0">
                <a:latin typeface="Consolas" panose="020B0609020204030204" pitchFamily="49" charset="0"/>
              </a:rPr>
              <a:t>const</a:t>
            </a:r>
            <a:r>
              <a:rPr lang="en-US" dirty="0" smtClean="0">
                <a:latin typeface="Consolas" panose="020B0609020204030204" pitchFamily="49" charset="0"/>
              </a:rPr>
              <a:t> &amp;q );</a:t>
            </a:r>
          </a:p>
          <a:p>
            <a:pPr marL="800100" lvl="2" indent="0">
              <a:buNone/>
            </a:pPr>
            <a:r>
              <a:rPr lang="en-US" dirty="0">
                <a:latin typeface="Consolas" panose="020B0609020204030204" pitchFamily="49" charset="0"/>
              </a:rPr>
              <a:t>Rational add( Rational </a:t>
            </a:r>
            <a:r>
              <a:rPr lang="en-US" dirty="0" err="1">
                <a:latin typeface="Consolas" panose="020B0609020204030204" pitchFamily="49" charset="0"/>
              </a:rPr>
              <a:t>const</a:t>
            </a:r>
            <a:r>
              <a:rPr lang="en-US" dirty="0">
                <a:latin typeface="Consolas" panose="020B0609020204030204" pitchFamily="49" charset="0"/>
              </a:rPr>
              <a:t> &amp;</a:t>
            </a:r>
            <a:r>
              <a:rPr lang="en-US" dirty="0" smtClean="0">
                <a:latin typeface="Consolas" panose="020B0609020204030204" pitchFamily="49" charset="0"/>
              </a:rPr>
              <a:t>p,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const</a:t>
            </a:r>
            <a:r>
              <a:rPr lang="en-US" dirty="0" smtClean="0">
                <a:latin typeface="Consolas" panose="020B0609020204030204" pitchFamily="49" charset="0"/>
              </a:rPr>
              <a:t> n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Rational add( Rational </a:t>
            </a:r>
            <a:r>
              <a:rPr lang="en-US" dirty="0" err="1">
                <a:latin typeface="Consolas" panose="020B0609020204030204" pitchFamily="49" charset="0"/>
              </a:rPr>
              <a:t>const</a:t>
            </a:r>
            <a:r>
              <a:rPr lang="en-US" dirty="0">
                <a:latin typeface="Consolas" panose="020B0609020204030204" pitchFamily="49" charset="0"/>
              </a:rPr>
              <a:t> &amp;p, Rational </a:t>
            </a:r>
            <a:r>
              <a:rPr lang="en-US" dirty="0" err="1">
                <a:latin typeface="Consolas" panose="020B0609020204030204" pitchFamily="49" charset="0"/>
              </a:rPr>
              <a:t>const</a:t>
            </a:r>
            <a:r>
              <a:rPr lang="en-US" dirty="0">
                <a:latin typeface="Consolas" panose="020B0609020204030204" pitchFamily="49" charset="0"/>
              </a:rPr>
              <a:t> &amp;q </a:t>
            </a:r>
            <a:r>
              <a:rPr lang="en-US" dirty="0" smtClean="0">
                <a:latin typeface="Consolas" panose="020B0609020204030204" pitchFamily="49" charset="0"/>
              </a:rPr>
              <a:t>)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return Rational{</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p.numer</a:t>
            </a:r>
            <a:r>
              <a:rPr lang="en-US" dirty="0" smtClean="0">
                <a:latin typeface="Consolas" panose="020B0609020204030204" pitchFamily="49" charset="0"/>
              </a:rPr>
              <a:t>_*</a:t>
            </a:r>
            <a:r>
              <a:rPr lang="en-US" dirty="0" err="1" smtClean="0">
                <a:latin typeface="Consolas" panose="020B0609020204030204" pitchFamily="49" charset="0"/>
              </a:rPr>
              <a:t>q.denom</a:t>
            </a:r>
            <a:r>
              <a:rPr lang="en-US" dirty="0" smtClean="0">
                <a:latin typeface="Consolas" panose="020B0609020204030204" pitchFamily="49" charset="0"/>
              </a:rPr>
              <a:t>_ + </a:t>
            </a:r>
            <a:r>
              <a:rPr lang="en-US" dirty="0" err="1" smtClean="0">
                <a:latin typeface="Consolas" panose="020B0609020204030204" pitchFamily="49" charset="0"/>
              </a:rPr>
              <a:t>p.denom</a:t>
            </a:r>
            <a:r>
              <a:rPr lang="en-US" dirty="0" smtClean="0">
                <a:latin typeface="Consolas" panose="020B0609020204030204" pitchFamily="49" charset="0"/>
              </a:rPr>
              <a:t>_*</a:t>
            </a:r>
            <a:r>
              <a:rPr lang="en-US" dirty="0" err="1" smtClean="0">
                <a:latin typeface="Consolas" panose="020B0609020204030204" pitchFamily="49" charset="0"/>
              </a:rPr>
              <a:t>q.numer</a:t>
            </a:r>
            <a:r>
              <a:rPr lang="en-US" dirty="0" smtClean="0">
                <a:latin typeface="Consolas" panose="020B0609020204030204" pitchFamily="49" charset="0"/>
              </a:rPr>
              <a:t>_,</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p.denom</a:t>
            </a:r>
            <a:r>
              <a:rPr lang="en-US" dirty="0" smtClean="0">
                <a:latin typeface="Consolas" panose="020B0609020204030204" pitchFamily="49" charset="0"/>
              </a:rPr>
              <a:t>_*</a:t>
            </a:r>
            <a:r>
              <a:rPr lang="en-US" dirty="0" err="1" smtClean="0">
                <a:latin typeface="Consolas" panose="020B0609020204030204" pitchFamily="49" charset="0"/>
              </a:rPr>
              <a:t>q.denom</a:t>
            </a:r>
            <a:r>
              <a:rPr lang="en-US" dirty="0" smtClean="0">
                <a:latin typeface="Consolas" panose="020B0609020204030204" pitchFamily="49" charset="0"/>
              </a:rPr>
              <a:t>_</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p>
          <a:p>
            <a:pPr marL="800100" lvl="2" indent="0">
              <a:buNone/>
            </a:pPr>
            <a:r>
              <a:rPr lang="en-US" dirty="0" smtClean="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Rational add( Rational </a:t>
            </a:r>
            <a:r>
              <a:rPr lang="en-US" dirty="0" err="1">
                <a:latin typeface="Consolas" panose="020B0609020204030204" pitchFamily="49" charset="0"/>
              </a:rPr>
              <a:t>const</a:t>
            </a:r>
            <a:r>
              <a:rPr lang="en-US" dirty="0">
                <a:latin typeface="Consolas" panose="020B0609020204030204" pitchFamily="49" charset="0"/>
              </a:rPr>
              <a:t> &amp;p,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const</a:t>
            </a:r>
            <a:r>
              <a:rPr lang="en-US" dirty="0" smtClean="0">
                <a:latin typeface="Consolas" panose="020B0609020204030204" pitchFamily="49" charset="0"/>
              </a:rPr>
              <a:t> n </a:t>
            </a:r>
            <a:r>
              <a:rPr lang="en-US" dirty="0">
                <a:latin typeface="Consolas" panose="020B0609020204030204" pitchFamily="49" charset="0"/>
              </a:rPr>
              <a:t>) {</a:t>
            </a:r>
          </a:p>
          <a:p>
            <a:pPr marL="800100" lvl="2" indent="0">
              <a:buNone/>
            </a:pPr>
            <a:r>
              <a:rPr lang="en-US" dirty="0">
                <a:latin typeface="Consolas" panose="020B0609020204030204" pitchFamily="49" charset="0"/>
              </a:rPr>
              <a:t>    return </a:t>
            </a:r>
            <a:r>
              <a:rPr lang="en-US" dirty="0" smtClean="0">
                <a:latin typeface="Consolas" panose="020B0609020204030204" pitchFamily="49" charset="0"/>
              </a:rPr>
              <a:t>add( p, Rational{ n, 1 } );</a:t>
            </a:r>
            <a:endParaRPr lang="en-US" dirty="0">
              <a:latin typeface="Consolas" panose="020B0609020204030204" pitchFamily="49" charset="0"/>
            </a:endParaRPr>
          </a:p>
          <a:p>
            <a:pPr marL="800100" lvl="2" indent="0">
              <a:buNone/>
            </a:pP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0" indent="0">
              <a:buNone/>
            </a:pPr>
            <a:endParaRPr lang="en-CA" sz="1800" dirty="0"/>
          </a:p>
        </p:txBody>
      </p:sp>
      <p:graphicFrame>
        <p:nvGraphicFramePr>
          <p:cNvPr id="5" name="Object 4"/>
          <p:cNvGraphicFramePr>
            <a:graphicFrameLocks noChangeAspect="1"/>
          </p:cNvGraphicFramePr>
          <p:nvPr>
            <p:extLst>
              <p:ext uri="{D42A27DB-BD31-4B8C-83A1-F6EECF244321}">
                <p14:modId xmlns:p14="http://schemas.microsoft.com/office/powerpoint/2010/main" val="792224765"/>
              </p:ext>
            </p:extLst>
          </p:nvPr>
        </p:nvGraphicFramePr>
        <p:xfrm>
          <a:off x="5796136" y="4149080"/>
          <a:ext cx="2622550" cy="793750"/>
        </p:xfrm>
        <a:graphic>
          <a:graphicData uri="http://schemas.openxmlformats.org/presentationml/2006/ole">
            <mc:AlternateContent xmlns:mc="http://schemas.openxmlformats.org/markup-compatibility/2006">
              <mc:Choice xmlns:v="urn:schemas-microsoft-com:vml" Requires="v">
                <p:oleObj spid="_x0000_s2062" name="Equation" r:id="rId6" imgW="1346040" imgH="406080" progId="Equation.DSMT4">
                  <p:embed/>
                </p:oleObj>
              </mc:Choice>
              <mc:Fallback>
                <p:oleObj name="Equation" r:id="rId6" imgW="1346040" imgH="406080" progId="Equation.DSMT4">
                  <p:embed/>
                  <p:pic>
                    <p:nvPicPr>
                      <p:cNvPr id="0" name="Object 4"/>
                      <p:cNvPicPr>
                        <a:picLocks noChangeAspect="1" noChangeArrowheads="1"/>
                      </p:cNvPicPr>
                      <p:nvPr/>
                    </p:nvPicPr>
                    <p:blipFill>
                      <a:blip r:embed="rId7"/>
                      <a:srcRect/>
                      <a:stretch>
                        <a:fillRect/>
                      </a:stretch>
                    </p:blipFill>
                    <p:spPr bwMode="auto">
                      <a:xfrm>
                        <a:off x="5796136" y="4149080"/>
                        <a:ext cx="26225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644155346"/>
              </p:ext>
            </p:extLst>
          </p:nvPr>
        </p:nvGraphicFramePr>
        <p:xfrm>
          <a:off x="5961232" y="4149080"/>
          <a:ext cx="2078038" cy="793750"/>
        </p:xfrm>
        <a:graphic>
          <a:graphicData uri="http://schemas.openxmlformats.org/presentationml/2006/ole">
            <mc:AlternateContent xmlns:mc="http://schemas.openxmlformats.org/markup-compatibility/2006">
              <mc:Choice xmlns:v="urn:schemas-microsoft-com:vml" Requires="v">
                <p:oleObj spid="_x0000_s2063" name="Equation" r:id="rId8" imgW="1066680" imgH="406080" progId="Equation.DSMT4">
                  <p:embed/>
                </p:oleObj>
              </mc:Choice>
              <mc:Fallback>
                <p:oleObj name="Equation" r:id="rId8" imgW="1066680" imgH="406080" progId="Equation.DSMT4">
                  <p:embed/>
                  <p:pic>
                    <p:nvPicPr>
                      <p:cNvPr id="0" name=""/>
                      <p:cNvPicPr>
                        <a:picLocks noChangeAspect="1" noChangeArrowheads="1"/>
                      </p:cNvPicPr>
                      <p:nvPr/>
                    </p:nvPicPr>
                    <p:blipFill>
                      <a:blip r:embed="rId9"/>
                      <a:srcRect/>
                      <a:stretch>
                        <a:fillRect/>
                      </a:stretch>
                    </p:blipFill>
                    <p:spPr bwMode="auto">
                      <a:xfrm>
                        <a:off x="5961232" y="4149080"/>
                        <a:ext cx="20780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1234889732"/>
      </p:ext>
    </p:extLst>
  </p:cSld>
  <p:clrMapOvr>
    <a:masterClrMapping/>
  </p:clrMapOvr>
  <mc:AlternateContent xmlns:mc="http://schemas.openxmlformats.org/markup-compatibility/2006" xmlns:p14="http://schemas.microsoft.com/office/powerpoint/2010/main">
    <mc:Choice Requires="p14">
      <p:transition spd="slow" p14:dur="2000" advTm="112375"/>
    </mc:Choice>
    <mc:Fallback xmlns="">
      <p:transition spd="slow" advTm="11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number class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We can now implement functions that work on rational numbers:</a:t>
            </a:r>
          </a:p>
          <a:p>
            <a:pPr marL="800100" lvl="2" indent="0">
              <a:buNone/>
            </a:pPr>
            <a:r>
              <a:rPr lang="en-US" dirty="0" smtClean="0">
                <a:latin typeface="Consolas" panose="020B0609020204030204" pitchFamily="49" charset="0"/>
              </a:rPr>
              <a:t>Rational </a:t>
            </a:r>
            <a:r>
              <a:rPr lang="en-US" dirty="0" err="1" smtClean="0">
                <a:latin typeface="Consolas" panose="020B0609020204030204" pitchFamily="49" charset="0"/>
              </a:rPr>
              <a:t>mul</a:t>
            </a:r>
            <a:r>
              <a:rPr lang="en-US" dirty="0" smtClean="0">
                <a:latin typeface="Consolas" panose="020B0609020204030204" pitchFamily="49" charset="0"/>
              </a:rPr>
              <a:t>( Rational </a:t>
            </a:r>
            <a:r>
              <a:rPr lang="en-US" dirty="0" err="1" smtClean="0">
                <a:latin typeface="Consolas" panose="020B0609020204030204" pitchFamily="49" charset="0"/>
              </a:rPr>
              <a:t>const</a:t>
            </a:r>
            <a:r>
              <a:rPr lang="en-US" dirty="0" smtClean="0">
                <a:latin typeface="Consolas" panose="020B0609020204030204" pitchFamily="49" charset="0"/>
              </a:rPr>
              <a:t> &amp;p, Rational </a:t>
            </a:r>
            <a:r>
              <a:rPr lang="en-US" dirty="0" err="1" smtClean="0">
                <a:latin typeface="Consolas" panose="020B0609020204030204" pitchFamily="49" charset="0"/>
              </a:rPr>
              <a:t>const</a:t>
            </a:r>
            <a:r>
              <a:rPr lang="en-US" dirty="0" smtClean="0">
                <a:latin typeface="Consolas" panose="020B0609020204030204" pitchFamily="49" charset="0"/>
              </a:rPr>
              <a:t> &amp;q );</a:t>
            </a:r>
          </a:p>
          <a:p>
            <a:pPr marL="800100" lvl="2" indent="0">
              <a:buNone/>
            </a:pPr>
            <a:r>
              <a:rPr lang="en-US" dirty="0">
                <a:latin typeface="Consolas" panose="020B0609020204030204" pitchFamily="49" charset="0"/>
              </a:rPr>
              <a:t>Rational </a:t>
            </a:r>
            <a:r>
              <a:rPr lang="en-US" dirty="0" err="1" smtClean="0">
                <a:latin typeface="Consolas" panose="020B0609020204030204" pitchFamily="49" charset="0"/>
              </a:rPr>
              <a:t>mul</a:t>
            </a:r>
            <a:r>
              <a:rPr lang="en-US" dirty="0" smtClean="0">
                <a:latin typeface="Consolas" panose="020B0609020204030204" pitchFamily="49" charset="0"/>
              </a:rPr>
              <a:t>( </a:t>
            </a:r>
            <a:r>
              <a:rPr lang="en-US" dirty="0">
                <a:latin typeface="Consolas" panose="020B0609020204030204" pitchFamily="49" charset="0"/>
              </a:rPr>
              <a:t>Rational </a:t>
            </a:r>
            <a:r>
              <a:rPr lang="en-US" dirty="0" err="1">
                <a:latin typeface="Consolas" panose="020B0609020204030204" pitchFamily="49" charset="0"/>
              </a:rPr>
              <a:t>const</a:t>
            </a:r>
            <a:r>
              <a:rPr lang="en-US" dirty="0">
                <a:latin typeface="Consolas" panose="020B0609020204030204" pitchFamily="49" charset="0"/>
              </a:rPr>
              <a:t> &amp;</a:t>
            </a:r>
            <a:r>
              <a:rPr lang="en-US" dirty="0" smtClean="0">
                <a:latin typeface="Consolas" panose="020B0609020204030204" pitchFamily="49" charset="0"/>
              </a:rPr>
              <a:t>p,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const</a:t>
            </a:r>
            <a:r>
              <a:rPr lang="en-US" dirty="0" smtClean="0">
                <a:latin typeface="Consolas" panose="020B0609020204030204" pitchFamily="49" charset="0"/>
              </a:rPr>
              <a:t> n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Rational </a:t>
            </a:r>
            <a:r>
              <a:rPr lang="en-US" dirty="0" err="1" smtClean="0">
                <a:latin typeface="Consolas" panose="020B0609020204030204" pitchFamily="49" charset="0"/>
              </a:rPr>
              <a:t>mul</a:t>
            </a:r>
            <a:r>
              <a:rPr lang="en-US" dirty="0" smtClean="0">
                <a:latin typeface="Consolas" panose="020B0609020204030204" pitchFamily="49" charset="0"/>
              </a:rPr>
              <a:t>( </a:t>
            </a:r>
            <a:r>
              <a:rPr lang="en-US" dirty="0">
                <a:latin typeface="Consolas" panose="020B0609020204030204" pitchFamily="49" charset="0"/>
              </a:rPr>
              <a:t>Rational </a:t>
            </a:r>
            <a:r>
              <a:rPr lang="en-US" dirty="0" err="1">
                <a:latin typeface="Consolas" panose="020B0609020204030204" pitchFamily="49" charset="0"/>
              </a:rPr>
              <a:t>const</a:t>
            </a:r>
            <a:r>
              <a:rPr lang="en-US" dirty="0">
                <a:latin typeface="Consolas" panose="020B0609020204030204" pitchFamily="49" charset="0"/>
              </a:rPr>
              <a:t> &amp;p, Rational </a:t>
            </a:r>
            <a:r>
              <a:rPr lang="en-US" dirty="0" err="1">
                <a:latin typeface="Consolas" panose="020B0609020204030204" pitchFamily="49" charset="0"/>
              </a:rPr>
              <a:t>const</a:t>
            </a:r>
            <a:r>
              <a:rPr lang="en-US" dirty="0">
                <a:latin typeface="Consolas" panose="020B0609020204030204" pitchFamily="49" charset="0"/>
              </a:rPr>
              <a:t> &amp;q </a:t>
            </a:r>
            <a:r>
              <a:rPr lang="en-US" dirty="0" smtClean="0">
                <a:latin typeface="Consolas" panose="020B0609020204030204" pitchFamily="49" charset="0"/>
              </a:rPr>
              <a:t>)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return Rational{ </a:t>
            </a:r>
            <a:r>
              <a:rPr lang="en-US" dirty="0" err="1" smtClean="0">
                <a:latin typeface="Consolas" panose="020B0609020204030204" pitchFamily="49" charset="0"/>
              </a:rPr>
              <a:t>p.numer</a:t>
            </a:r>
            <a:r>
              <a:rPr lang="en-US" dirty="0" smtClean="0">
                <a:latin typeface="Consolas" panose="020B0609020204030204" pitchFamily="49" charset="0"/>
              </a:rPr>
              <a:t>_*</a:t>
            </a:r>
            <a:r>
              <a:rPr lang="en-US" dirty="0" err="1" smtClean="0">
                <a:latin typeface="Consolas" panose="020B0609020204030204" pitchFamily="49" charset="0"/>
              </a:rPr>
              <a:t>q.numer</a:t>
            </a:r>
            <a:r>
              <a:rPr lang="en-US" dirty="0" smtClean="0">
                <a:latin typeface="Consolas" panose="020B0609020204030204" pitchFamily="49" charset="0"/>
              </a:rPr>
              <a:t>_, </a:t>
            </a:r>
            <a:r>
              <a:rPr lang="en-US" dirty="0" err="1" smtClean="0">
                <a:latin typeface="Consolas" panose="020B0609020204030204" pitchFamily="49" charset="0"/>
              </a:rPr>
              <a:t>p.denom</a:t>
            </a:r>
            <a:r>
              <a:rPr lang="en-US" dirty="0" smtClean="0">
                <a:latin typeface="Consolas" panose="020B0609020204030204" pitchFamily="49" charset="0"/>
              </a:rPr>
              <a:t>_*</a:t>
            </a:r>
            <a:r>
              <a:rPr lang="en-US" dirty="0" err="1" smtClean="0">
                <a:latin typeface="Consolas" panose="020B0609020204030204" pitchFamily="49" charset="0"/>
              </a:rPr>
              <a:t>q.denom</a:t>
            </a:r>
            <a:r>
              <a:rPr lang="en-US" dirty="0" smtClean="0">
                <a:latin typeface="Consolas" panose="020B0609020204030204" pitchFamily="49" charset="0"/>
              </a:rPr>
              <a:t>_ };</a:t>
            </a:r>
          </a:p>
          <a:p>
            <a:pPr marL="800100" lvl="2" indent="0">
              <a:buNone/>
            </a:pPr>
            <a:r>
              <a:rPr lang="en-US" dirty="0" smtClean="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Rational </a:t>
            </a:r>
            <a:r>
              <a:rPr lang="en-US" dirty="0" err="1" smtClean="0">
                <a:latin typeface="Consolas" panose="020B0609020204030204" pitchFamily="49" charset="0"/>
              </a:rPr>
              <a:t>mul</a:t>
            </a:r>
            <a:r>
              <a:rPr lang="en-US" dirty="0" smtClean="0">
                <a:latin typeface="Consolas" panose="020B0609020204030204" pitchFamily="49" charset="0"/>
              </a:rPr>
              <a:t>( </a:t>
            </a:r>
            <a:r>
              <a:rPr lang="en-US" dirty="0">
                <a:latin typeface="Consolas" panose="020B0609020204030204" pitchFamily="49" charset="0"/>
              </a:rPr>
              <a:t>Rational </a:t>
            </a:r>
            <a:r>
              <a:rPr lang="en-US" dirty="0" err="1">
                <a:latin typeface="Consolas" panose="020B0609020204030204" pitchFamily="49" charset="0"/>
              </a:rPr>
              <a:t>const</a:t>
            </a:r>
            <a:r>
              <a:rPr lang="en-US" dirty="0">
                <a:latin typeface="Consolas" panose="020B0609020204030204" pitchFamily="49" charset="0"/>
              </a:rPr>
              <a:t> &amp;p,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const</a:t>
            </a:r>
            <a:r>
              <a:rPr lang="en-US" dirty="0" smtClean="0">
                <a:latin typeface="Consolas" panose="020B0609020204030204" pitchFamily="49" charset="0"/>
              </a:rPr>
              <a:t> n </a:t>
            </a:r>
            <a:r>
              <a:rPr lang="en-US" dirty="0">
                <a:latin typeface="Consolas" panose="020B0609020204030204" pitchFamily="49" charset="0"/>
              </a:rPr>
              <a:t>) {</a:t>
            </a:r>
          </a:p>
          <a:p>
            <a:pPr marL="800100" lvl="2" indent="0">
              <a:buNone/>
            </a:pPr>
            <a:r>
              <a:rPr lang="en-US" dirty="0">
                <a:latin typeface="Consolas" panose="020B0609020204030204" pitchFamily="49" charset="0"/>
              </a:rPr>
              <a:t>    return </a:t>
            </a:r>
            <a:r>
              <a:rPr lang="en-US" dirty="0" err="1" smtClean="0">
                <a:latin typeface="Consolas" panose="020B0609020204030204" pitchFamily="49" charset="0"/>
              </a:rPr>
              <a:t>mul</a:t>
            </a:r>
            <a:r>
              <a:rPr lang="en-US" dirty="0" smtClean="0">
                <a:latin typeface="Consolas" panose="020B0609020204030204" pitchFamily="49" charset="0"/>
              </a:rPr>
              <a:t>( p, Rational{ n, 1 } );</a:t>
            </a:r>
            <a:endParaRPr lang="en-US" dirty="0">
              <a:latin typeface="Consolas" panose="020B0609020204030204" pitchFamily="49" charset="0"/>
            </a:endParaRPr>
          </a:p>
          <a:p>
            <a:pPr marL="800100" lvl="2" indent="0">
              <a:buNone/>
            </a:pP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0" indent="0">
              <a:buNone/>
            </a:pPr>
            <a:endParaRPr lang="en-CA" sz="18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71963110"/>
      </p:ext>
    </p:extLst>
  </p:cSld>
  <p:clrMapOvr>
    <a:masterClrMapping/>
  </p:clrMapOvr>
  <mc:AlternateContent xmlns:mc="http://schemas.openxmlformats.org/markup-compatibility/2006" xmlns:p14="http://schemas.microsoft.com/office/powerpoint/2010/main">
    <mc:Choice Requires="p14">
      <p:transition spd="slow" p14:dur="2000" advTm="87691"/>
    </mc:Choice>
    <mc:Fallback xmlns="">
      <p:transition spd="slow" advTm="8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number class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We can now implement functions that work on rational numbers:</a:t>
            </a:r>
          </a:p>
          <a:p>
            <a:pPr marL="800100" lvl="2" indent="0">
              <a:buNone/>
            </a:pPr>
            <a:r>
              <a:rPr lang="en-US" dirty="0" smtClean="0">
                <a:latin typeface="Consolas" panose="020B0609020204030204" pitchFamily="49" charset="0"/>
              </a:rPr>
              <a:t>Rational negate( Rational </a:t>
            </a:r>
            <a:r>
              <a:rPr lang="en-US" dirty="0" err="1" smtClean="0">
                <a:latin typeface="Consolas" panose="020B0609020204030204" pitchFamily="49" charset="0"/>
              </a:rPr>
              <a:t>const</a:t>
            </a:r>
            <a:r>
              <a:rPr lang="en-US" dirty="0" smtClean="0">
                <a:latin typeface="Consolas" panose="020B0609020204030204" pitchFamily="49" charset="0"/>
              </a:rPr>
              <a:t> &amp;p );</a:t>
            </a:r>
          </a:p>
          <a:p>
            <a:pPr marL="800100" lvl="2" indent="0">
              <a:buNone/>
            </a:pPr>
            <a:r>
              <a:rPr lang="en-US" dirty="0" smtClean="0">
                <a:latin typeface="Consolas" panose="020B0609020204030204" pitchFamily="49" charset="0"/>
              </a:rPr>
              <a:t>Rational inverse( Rational </a:t>
            </a:r>
            <a:r>
              <a:rPr lang="en-US" dirty="0" err="1" smtClean="0">
                <a:latin typeface="Consolas" panose="020B0609020204030204" pitchFamily="49" charset="0"/>
              </a:rPr>
              <a:t>const</a:t>
            </a:r>
            <a:r>
              <a:rPr lang="en-US" dirty="0" smtClean="0">
                <a:latin typeface="Consolas" panose="020B0609020204030204" pitchFamily="49" charset="0"/>
              </a:rPr>
              <a:t> &amp;p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Rational </a:t>
            </a:r>
            <a:r>
              <a:rPr lang="en-US" dirty="0" smtClean="0">
                <a:latin typeface="Consolas" panose="020B0609020204030204" pitchFamily="49" charset="0"/>
              </a:rPr>
              <a:t>negate( </a:t>
            </a:r>
            <a:r>
              <a:rPr lang="en-US" dirty="0">
                <a:latin typeface="Consolas" panose="020B0609020204030204" pitchFamily="49" charset="0"/>
              </a:rPr>
              <a:t>Rational </a:t>
            </a:r>
            <a:r>
              <a:rPr lang="en-US" dirty="0" err="1">
                <a:latin typeface="Consolas" panose="020B0609020204030204" pitchFamily="49" charset="0"/>
              </a:rPr>
              <a:t>const</a:t>
            </a:r>
            <a:r>
              <a:rPr lang="en-US" dirty="0">
                <a:latin typeface="Consolas" panose="020B0609020204030204" pitchFamily="49" charset="0"/>
              </a:rPr>
              <a:t> &amp;p ) {</a:t>
            </a:r>
          </a:p>
          <a:p>
            <a:pPr marL="800100" lvl="2" indent="0">
              <a:buNone/>
            </a:pPr>
            <a:r>
              <a:rPr lang="en-US" dirty="0" smtClean="0">
                <a:latin typeface="Consolas" panose="020B0609020204030204" pitchFamily="49" charset="0"/>
              </a:rPr>
              <a:t>    return </a:t>
            </a:r>
            <a:r>
              <a:rPr lang="en-US" dirty="0">
                <a:latin typeface="Consolas" panose="020B0609020204030204" pitchFamily="49" charset="0"/>
              </a:rPr>
              <a:t>Rational{ </a:t>
            </a:r>
            <a:r>
              <a:rPr lang="en-US" dirty="0" smtClean="0">
                <a:latin typeface="Consolas" panose="020B0609020204030204" pitchFamily="49" charset="0"/>
              </a:rPr>
              <a:t>-</a:t>
            </a:r>
            <a:r>
              <a:rPr lang="en-US" dirty="0" err="1" smtClean="0">
                <a:latin typeface="Consolas" panose="020B0609020204030204" pitchFamily="49" charset="0"/>
              </a:rPr>
              <a:t>p.numer</a:t>
            </a:r>
            <a:r>
              <a:rPr lang="en-US" dirty="0" smtClean="0">
                <a:latin typeface="Consolas" panose="020B0609020204030204" pitchFamily="49" charset="0"/>
              </a:rPr>
              <a:t>_, </a:t>
            </a:r>
            <a:r>
              <a:rPr lang="en-US" dirty="0" err="1" smtClean="0">
                <a:latin typeface="Consolas" panose="020B0609020204030204" pitchFamily="49" charset="0"/>
              </a:rPr>
              <a:t>p.denom</a:t>
            </a:r>
            <a:r>
              <a:rPr lang="en-US" dirty="0" smtClean="0">
                <a:latin typeface="Consolas" panose="020B0609020204030204" pitchFamily="49" charset="0"/>
              </a:rPr>
              <a:t>_ </a:t>
            </a:r>
            <a:r>
              <a:rPr lang="en-US" dirty="0">
                <a:latin typeface="Consolas" panose="020B0609020204030204" pitchFamily="49" charset="0"/>
              </a:rPr>
              <a:t>};</a:t>
            </a:r>
          </a:p>
          <a:p>
            <a:pPr marL="800100" lvl="2" indent="0">
              <a:buNone/>
            </a:pP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smtClean="0">
                <a:latin typeface="Consolas" panose="020B0609020204030204" pitchFamily="49" charset="0"/>
              </a:rPr>
              <a:t>Rational inverse( </a:t>
            </a:r>
            <a:r>
              <a:rPr lang="en-US" dirty="0">
                <a:latin typeface="Consolas" panose="020B0609020204030204" pitchFamily="49" charset="0"/>
              </a:rPr>
              <a:t>Rational </a:t>
            </a:r>
            <a:r>
              <a:rPr lang="en-US" dirty="0" err="1">
                <a:latin typeface="Consolas" panose="020B0609020204030204" pitchFamily="49" charset="0"/>
              </a:rPr>
              <a:t>const</a:t>
            </a:r>
            <a:r>
              <a:rPr lang="en-US" dirty="0">
                <a:latin typeface="Consolas" panose="020B0609020204030204" pitchFamily="49" charset="0"/>
              </a:rPr>
              <a:t> &amp;</a:t>
            </a:r>
            <a:r>
              <a:rPr lang="en-US" dirty="0" smtClean="0">
                <a:latin typeface="Consolas" panose="020B0609020204030204" pitchFamily="49" charset="0"/>
              </a:rPr>
              <a:t>p )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assert( </a:t>
            </a:r>
            <a:r>
              <a:rPr lang="en-US" dirty="0" err="1" smtClean="0">
                <a:latin typeface="Consolas" panose="020B0609020204030204" pitchFamily="49" charset="0"/>
              </a:rPr>
              <a:t>p.numer</a:t>
            </a:r>
            <a:r>
              <a:rPr lang="en-US" dirty="0" smtClean="0">
                <a:latin typeface="Consolas" panose="020B0609020204030204" pitchFamily="49" charset="0"/>
              </a:rPr>
              <a:t>_ != 0 );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return Rational{ </a:t>
            </a:r>
            <a:r>
              <a:rPr lang="en-US" dirty="0" err="1" smtClean="0">
                <a:latin typeface="Consolas" panose="020B0609020204030204" pitchFamily="49" charset="0"/>
              </a:rPr>
              <a:t>p.denom</a:t>
            </a:r>
            <a:r>
              <a:rPr lang="en-US" dirty="0" smtClean="0">
                <a:latin typeface="Consolas" panose="020B0609020204030204" pitchFamily="49" charset="0"/>
              </a:rPr>
              <a:t>_, </a:t>
            </a:r>
            <a:r>
              <a:rPr lang="en-US" dirty="0" err="1" smtClean="0">
                <a:latin typeface="Consolas" panose="020B0609020204030204" pitchFamily="49" charset="0"/>
              </a:rPr>
              <a:t>p.numer</a:t>
            </a:r>
            <a:r>
              <a:rPr lang="en-US" dirty="0" smtClean="0">
                <a:latin typeface="Consolas" panose="020B0609020204030204" pitchFamily="49" charset="0"/>
              </a:rPr>
              <a:t>_ };</a:t>
            </a:r>
          </a:p>
          <a:p>
            <a:pPr marL="800100" lvl="2" indent="0">
              <a:buNone/>
            </a:pPr>
            <a:r>
              <a:rPr lang="en-US" dirty="0" smtClean="0">
                <a:latin typeface="Consolas" panose="020B0609020204030204" pitchFamily="49" charset="0"/>
              </a:rPr>
              <a:t>}</a:t>
            </a:r>
            <a:endParaRPr lang="en-US"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61619496"/>
      </p:ext>
    </p:extLst>
  </p:cSld>
  <p:clrMapOvr>
    <a:masterClrMapping/>
  </p:clrMapOvr>
  <mc:AlternateContent xmlns:mc="http://schemas.openxmlformats.org/markup-compatibility/2006" xmlns:p14="http://schemas.microsoft.com/office/powerpoint/2010/main">
    <mc:Choice Requires="p14">
      <p:transition spd="slow" p14:dur="2000" advTm="45107"/>
    </mc:Choice>
    <mc:Fallback xmlns="">
      <p:transition spd="slow" advTm="45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number class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We can now implement functions that work on rational numbers:</a:t>
            </a:r>
          </a:p>
          <a:p>
            <a:pPr marL="800100" lvl="2" indent="0">
              <a:buNone/>
            </a:pPr>
            <a:r>
              <a:rPr lang="en-US" dirty="0" smtClean="0">
                <a:latin typeface="Consolas" panose="020B0609020204030204" pitchFamily="49" charset="0"/>
              </a:rPr>
              <a:t>Rational abs( Rational </a:t>
            </a:r>
            <a:r>
              <a:rPr lang="en-US" dirty="0" err="1" smtClean="0">
                <a:latin typeface="Consolas" panose="020B0609020204030204" pitchFamily="49" charset="0"/>
              </a:rPr>
              <a:t>const</a:t>
            </a:r>
            <a:r>
              <a:rPr lang="en-US" dirty="0" smtClean="0">
                <a:latin typeface="Consolas" panose="020B0609020204030204" pitchFamily="49" charset="0"/>
              </a:rPr>
              <a:t> &amp;p );</a:t>
            </a:r>
          </a:p>
          <a:p>
            <a:pPr marL="800100" lvl="2" indent="0">
              <a:buNone/>
            </a:pPr>
            <a:endParaRPr lang="en-US" dirty="0">
              <a:latin typeface="Consolas" panose="020B0609020204030204" pitchFamily="49" charset="0"/>
            </a:endParaRPr>
          </a:p>
          <a:p>
            <a:pPr marL="800100" lvl="2" indent="0">
              <a:buNone/>
            </a:pPr>
            <a:r>
              <a:rPr lang="en-US" dirty="0" smtClean="0">
                <a:latin typeface="Consolas" panose="020B0609020204030204" pitchFamily="49" charset="0"/>
              </a:rPr>
              <a:t>// Requires '</a:t>
            </a:r>
            <a:r>
              <a:rPr lang="en-US" dirty="0" err="1" smtClean="0">
                <a:latin typeface="Consolas" panose="020B0609020204030204" pitchFamily="49" charset="0"/>
              </a:rPr>
              <a:t>cmath</a:t>
            </a:r>
            <a:r>
              <a:rPr lang="en-US" dirty="0" smtClean="0">
                <a:latin typeface="Consolas" panose="020B0609020204030204" pitchFamily="49" charset="0"/>
              </a:rPr>
              <a:t>' library</a:t>
            </a:r>
          </a:p>
          <a:p>
            <a:pPr marL="800100" lvl="2" indent="0">
              <a:buNone/>
            </a:pPr>
            <a:r>
              <a:rPr lang="en-US" dirty="0" smtClean="0">
                <a:latin typeface="Consolas" panose="020B0609020204030204" pitchFamily="49" charset="0"/>
              </a:rPr>
              <a:t>Rational abs( </a:t>
            </a:r>
            <a:r>
              <a:rPr lang="en-US" dirty="0">
                <a:latin typeface="Consolas" panose="020B0609020204030204" pitchFamily="49" charset="0"/>
              </a:rPr>
              <a:t>Rational </a:t>
            </a:r>
            <a:r>
              <a:rPr lang="en-US" dirty="0" err="1">
                <a:latin typeface="Consolas" panose="020B0609020204030204" pitchFamily="49" charset="0"/>
              </a:rPr>
              <a:t>const</a:t>
            </a:r>
            <a:r>
              <a:rPr lang="en-US" dirty="0">
                <a:latin typeface="Consolas" panose="020B0609020204030204" pitchFamily="49" charset="0"/>
              </a:rPr>
              <a:t> &amp;p ) {</a:t>
            </a:r>
          </a:p>
          <a:p>
            <a:pPr marL="800100" lvl="2" indent="0">
              <a:buNone/>
            </a:pPr>
            <a:r>
              <a:rPr lang="en-US" dirty="0" smtClean="0">
                <a:latin typeface="Consolas" panose="020B0609020204030204" pitchFamily="49" charset="0"/>
              </a:rPr>
              <a:t>    return </a:t>
            </a:r>
            <a:r>
              <a:rPr lang="en-US" dirty="0">
                <a:latin typeface="Consolas" panose="020B0609020204030204" pitchFamily="49" charset="0"/>
              </a:rPr>
              <a:t>Rational{ </a:t>
            </a:r>
            <a:r>
              <a:rPr lang="en-US" dirty="0" err="1" smtClean="0">
                <a:latin typeface="Consolas" panose="020B0609020204030204" pitchFamily="49" charset="0"/>
              </a:rPr>
              <a:t>std</a:t>
            </a:r>
            <a:r>
              <a:rPr lang="en-US" dirty="0" smtClean="0">
                <a:latin typeface="Consolas" panose="020B0609020204030204" pitchFamily="49" charset="0"/>
              </a:rPr>
              <a:t>::abs( </a:t>
            </a:r>
            <a:r>
              <a:rPr lang="en-US" dirty="0" err="1" smtClean="0">
                <a:latin typeface="Consolas" panose="020B0609020204030204" pitchFamily="49" charset="0"/>
              </a:rPr>
              <a:t>p.numer</a:t>
            </a:r>
            <a:r>
              <a:rPr lang="en-US" dirty="0" smtClean="0">
                <a:latin typeface="Consolas" panose="020B0609020204030204" pitchFamily="49" charset="0"/>
              </a:rPr>
              <a:t>_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::abs( </a:t>
            </a:r>
            <a:r>
              <a:rPr lang="en-US" dirty="0" err="1" smtClean="0">
                <a:latin typeface="Consolas" panose="020B0609020204030204" pitchFamily="49" charset="0"/>
              </a:rPr>
              <a:t>p.denom</a:t>
            </a:r>
            <a:r>
              <a:rPr lang="en-US" dirty="0" smtClean="0">
                <a:latin typeface="Consolas" panose="020B0609020204030204" pitchFamily="49" charset="0"/>
              </a:rPr>
              <a:t>_ ) </a:t>
            </a:r>
            <a:r>
              <a:rPr lang="en-US" dirty="0">
                <a:latin typeface="Consolas" panose="020B0609020204030204" pitchFamily="49" charset="0"/>
              </a:rPr>
              <a:t>};</a:t>
            </a:r>
          </a:p>
          <a:p>
            <a:pPr marL="800100" lvl="2" indent="0">
              <a:buNone/>
            </a:pPr>
            <a:r>
              <a:rPr lang="en-US" dirty="0" smtClean="0">
                <a:latin typeface="Consolas" panose="020B0609020204030204" pitchFamily="49" charset="0"/>
              </a:rPr>
              <a:t>}</a:t>
            </a:r>
            <a:endParaRPr lang="en-US"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83291599"/>
      </p:ext>
    </p:extLst>
  </p:cSld>
  <p:clrMapOvr>
    <a:masterClrMapping/>
  </p:clrMapOvr>
  <mc:AlternateContent xmlns:mc="http://schemas.openxmlformats.org/markup-compatibility/2006" xmlns:p14="http://schemas.microsoft.com/office/powerpoint/2010/main">
    <mc:Choice Requires="p14">
      <p:transition spd="slow" p14:dur="2000" advTm="30577"/>
    </mc:Choice>
    <mc:Fallback xmlns="">
      <p:transition spd="slow" advTm="30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number class</a:t>
            </a:r>
            <a:endParaRPr lang="en-CA" dirty="0"/>
          </a:p>
        </p:txBody>
      </p:sp>
      <p:sp>
        <p:nvSpPr>
          <p:cNvPr id="3" name="Content Placeholder 2"/>
          <p:cNvSpPr>
            <a:spLocks noGrp="1"/>
          </p:cNvSpPr>
          <p:nvPr>
            <p:ph idx="1"/>
          </p:nvPr>
        </p:nvSpPr>
        <p:spPr/>
        <p:txBody>
          <a:bodyPr/>
          <a:lstStyle/>
          <a:p>
            <a:r>
              <a:rPr lang="en-US" dirty="0" smtClean="0"/>
              <a:t>We can now implement functions that work on rational numbers:</a:t>
            </a:r>
          </a:p>
          <a:p>
            <a:pPr marL="800100" lvl="2" indent="0">
              <a:buNone/>
            </a:pPr>
            <a:r>
              <a:rPr lang="en-US" dirty="0" smtClean="0">
                <a:latin typeface="Consolas" panose="020B0609020204030204" pitchFamily="49" charset="0"/>
              </a:rPr>
              <a:t>bool equal( Rational </a:t>
            </a:r>
            <a:r>
              <a:rPr lang="en-US" dirty="0" err="1" smtClean="0">
                <a:latin typeface="Consolas" panose="020B0609020204030204" pitchFamily="49" charset="0"/>
              </a:rPr>
              <a:t>const</a:t>
            </a:r>
            <a:r>
              <a:rPr lang="en-US" dirty="0" smtClean="0">
                <a:latin typeface="Consolas" panose="020B0609020204030204" pitchFamily="49" charset="0"/>
              </a:rPr>
              <a:t> &amp;p, Rational </a:t>
            </a:r>
            <a:r>
              <a:rPr lang="en-US" dirty="0" err="1" smtClean="0">
                <a:latin typeface="Consolas" panose="020B0609020204030204" pitchFamily="49" charset="0"/>
              </a:rPr>
              <a:t>const</a:t>
            </a:r>
            <a:r>
              <a:rPr lang="en-US" dirty="0" smtClean="0">
                <a:latin typeface="Consolas" panose="020B0609020204030204" pitchFamily="49" charset="0"/>
              </a:rPr>
              <a:t> &amp;q );</a:t>
            </a:r>
          </a:p>
          <a:p>
            <a:pPr marL="800100" lvl="2" indent="0">
              <a:buNone/>
            </a:pPr>
            <a:r>
              <a:rPr lang="en-US" dirty="0" smtClean="0">
                <a:latin typeface="Consolas" panose="020B0609020204030204" pitchFamily="49" charset="0"/>
              </a:rPr>
              <a:t>bool equal( </a:t>
            </a:r>
            <a:r>
              <a:rPr lang="en-US" dirty="0">
                <a:latin typeface="Consolas" panose="020B0609020204030204" pitchFamily="49" charset="0"/>
              </a:rPr>
              <a:t>Rational </a:t>
            </a:r>
            <a:r>
              <a:rPr lang="en-US" dirty="0" err="1">
                <a:latin typeface="Consolas" panose="020B0609020204030204" pitchFamily="49" charset="0"/>
              </a:rPr>
              <a:t>const</a:t>
            </a:r>
            <a:r>
              <a:rPr lang="en-US" dirty="0">
                <a:latin typeface="Consolas" panose="020B0609020204030204" pitchFamily="49" charset="0"/>
              </a:rPr>
              <a:t> &amp;</a:t>
            </a:r>
            <a:r>
              <a:rPr lang="en-US" dirty="0" smtClean="0">
                <a:latin typeface="Consolas" panose="020B0609020204030204" pitchFamily="49" charset="0"/>
              </a:rPr>
              <a:t>p,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const</a:t>
            </a:r>
            <a:r>
              <a:rPr lang="en-US" dirty="0" smtClean="0">
                <a:latin typeface="Consolas" panose="020B0609020204030204" pitchFamily="49" charset="0"/>
              </a:rPr>
              <a:t> n );</a:t>
            </a:r>
          </a:p>
          <a:p>
            <a:pPr marL="800100" lvl="2" indent="0">
              <a:buNone/>
            </a:pPr>
            <a:endParaRPr lang="en-US" dirty="0">
              <a:latin typeface="Consolas" panose="020B0609020204030204" pitchFamily="49" charset="0"/>
            </a:endParaRPr>
          </a:p>
          <a:p>
            <a:pPr marL="800100" lvl="2" indent="0">
              <a:buNone/>
            </a:pPr>
            <a:r>
              <a:rPr lang="en-US" dirty="0" smtClean="0">
                <a:latin typeface="Consolas" panose="020B0609020204030204" pitchFamily="49" charset="0"/>
              </a:rPr>
              <a:t>bool equal( </a:t>
            </a:r>
            <a:r>
              <a:rPr lang="en-US" dirty="0">
                <a:latin typeface="Consolas" panose="020B0609020204030204" pitchFamily="49" charset="0"/>
              </a:rPr>
              <a:t>Rational </a:t>
            </a:r>
            <a:r>
              <a:rPr lang="en-US" dirty="0" err="1">
                <a:latin typeface="Consolas" panose="020B0609020204030204" pitchFamily="49" charset="0"/>
              </a:rPr>
              <a:t>const</a:t>
            </a:r>
            <a:r>
              <a:rPr lang="en-US" dirty="0">
                <a:latin typeface="Consolas" panose="020B0609020204030204" pitchFamily="49" charset="0"/>
              </a:rPr>
              <a:t> &amp;p, Rational </a:t>
            </a:r>
            <a:r>
              <a:rPr lang="en-US" dirty="0" err="1">
                <a:latin typeface="Consolas" panose="020B0609020204030204" pitchFamily="49" charset="0"/>
              </a:rPr>
              <a:t>const</a:t>
            </a:r>
            <a:r>
              <a:rPr lang="en-US" dirty="0">
                <a:latin typeface="Consolas" panose="020B0609020204030204" pitchFamily="49" charset="0"/>
              </a:rPr>
              <a:t> &amp;q </a:t>
            </a:r>
            <a:r>
              <a:rPr lang="en-US" dirty="0" smtClean="0">
                <a:latin typeface="Consolas" panose="020B0609020204030204" pitchFamily="49" charset="0"/>
              </a:rPr>
              <a:t>)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return </a:t>
            </a:r>
            <a:r>
              <a:rPr lang="en-US" dirty="0" err="1" smtClean="0">
                <a:latin typeface="Consolas" panose="020B0609020204030204" pitchFamily="49" charset="0"/>
              </a:rPr>
              <a:t>p.numer</a:t>
            </a:r>
            <a:r>
              <a:rPr lang="en-US" dirty="0" smtClean="0">
                <a:latin typeface="Consolas" panose="020B0609020204030204" pitchFamily="49" charset="0"/>
              </a:rPr>
              <a:t>_*</a:t>
            </a:r>
            <a:r>
              <a:rPr lang="en-US" dirty="0" err="1" smtClean="0">
                <a:latin typeface="Consolas" panose="020B0609020204030204" pitchFamily="49" charset="0"/>
              </a:rPr>
              <a:t>q.denom</a:t>
            </a:r>
            <a:r>
              <a:rPr lang="en-US" dirty="0" smtClean="0">
                <a:latin typeface="Consolas" panose="020B0609020204030204" pitchFamily="49" charset="0"/>
              </a:rPr>
              <a:t>_ == </a:t>
            </a:r>
            <a:r>
              <a:rPr lang="en-US" dirty="0" err="1" smtClean="0">
                <a:latin typeface="Consolas" panose="020B0609020204030204" pitchFamily="49" charset="0"/>
              </a:rPr>
              <a:t>p.denom</a:t>
            </a:r>
            <a:r>
              <a:rPr lang="en-US" dirty="0" smtClean="0">
                <a:latin typeface="Consolas" panose="020B0609020204030204" pitchFamily="49" charset="0"/>
              </a:rPr>
              <a:t>_*</a:t>
            </a:r>
            <a:r>
              <a:rPr lang="en-US" dirty="0" err="1" smtClean="0">
                <a:latin typeface="Consolas" panose="020B0609020204030204" pitchFamily="49" charset="0"/>
              </a:rPr>
              <a:t>q.numer</a:t>
            </a:r>
            <a:r>
              <a:rPr lang="en-US" dirty="0" smtClean="0">
                <a:latin typeface="Consolas" panose="020B0609020204030204" pitchFamily="49" charset="0"/>
              </a:rPr>
              <a:t>_;</a:t>
            </a:r>
          </a:p>
          <a:p>
            <a:pPr marL="800100" lvl="2" indent="0">
              <a:buNone/>
            </a:pPr>
            <a:r>
              <a:rPr lang="en-US" dirty="0" smtClean="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bool equal( Rational </a:t>
            </a:r>
            <a:r>
              <a:rPr lang="en-US" dirty="0" err="1">
                <a:latin typeface="Consolas" panose="020B0609020204030204" pitchFamily="49" charset="0"/>
              </a:rPr>
              <a:t>const</a:t>
            </a:r>
            <a:r>
              <a:rPr lang="en-US" dirty="0">
                <a:latin typeface="Consolas" panose="020B0609020204030204" pitchFamily="49" charset="0"/>
              </a:rPr>
              <a:t> &amp;p,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const</a:t>
            </a:r>
            <a:r>
              <a:rPr lang="en-US" dirty="0" smtClean="0">
                <a:latin typeface="Consolas" panose="020B0609020204030204" pitchFamily="49" charset="0"/>
              </a:rPr>
              <a:t> n </a:t>
            </a:r>
            <a:r>
              <a:rPr lang="en-US" dirty="0">
                <a:latin typeface="Consolas" panose="020B0609020204030204" pitchFamily="49" charset="0"/>
              </a:rPr>
              <a:t>) {</a:t>
            </a:r>
          </a:p>
          <a:p>
            <a:pPr marL="800100" lvl="2" indent="0">
              <a:buNone/>
            </a:pPr>
            <a:r>
              <a:rPr lang="en-US" dirty="0">
                <a:latin typeface="Consolas" panose="020B0609020204030204" pitchFamily="49" charset="0"/>
              </a:rPr>
              <a:t>    return </a:t>
            </a:r>
            <a:r>
              <a:rPr lang="en-US" dirty="0" smtClean="0">
                <a:latin typeface="Consolas" panose="020B0609020204030204" pitchFamily="49" charset="0"/>
              </a:rPr>
              <a:t>equal( p, Rational{ n, 1 } );</a:t>
            </a:r>
            <a:endParaRPr lang="en-US" dirty="0">
              <a:latin typeface="Consolas" panose="020B0609020204030204" pitchFamily="49" charset="0"/>
            </a:endParaRPr>
          </a:p>
          <a:p>
            <a:pPr marL="800100" lvl="2" indent="0">
              <a:buNone/>
            </a:pP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0" indent="0">
              <a:buNone/>
            </a:pPr>
            <a:endParaRPr lang="en-CA" sz="1800" dirty="0"/>
          </a:p>
        </p:txBody>
      </p:sp>
      <p:graphicFrame>
        <p:nvGraphicFramePr>
          <p:cNvPr id="4" name="Object 3"/>
          <p:cNvGraphicFramePr>
            <a:graphicFrameLocks noChangeAspect="1"/>
          </p:cNvGraphicFramePr>
          <p:nvPr>
            <p:extLst>
              <p:ext uri="{D42A27DB-BD31-4B8C-83A1-F6EECF244321}">
                <p14:modId xmlns:p14="http://schemas.microsoft.com/office/powerpoint/2010/main" val="1749720342"/>
              </p:ext>
            </p:extLst>
          </p:nvPr>
        </p:nvGraphicFramePr>
        <p:xfrm>
          <a:off x="3476625" y="5157788"/>
          <a:ext cx="3116263" cy="793750"/>
        </p:xfrm>
        <a:graphic>
          <a:graphicData uri="http://schemas.openxmlformats.org/presentationml/2006/ole">
            <mc:AlternateContent xmlns:mc="http://schemas.openxmlformats.org/markup-compatibility/2006">
              <mc:Choice xmlns:v="urn:schemas-microsoft-com:vml" Requires="v">
                <p:oleObj spid="_x0000_s3080" name="Equation" r:id="rId6" imgW="1600200" imgH="406080" progId="Equation.DSMT4">
                  <p:embed/>
                </p:oleObj>
              </mc:Choice>
              <mc:Fallback>
                <p:oleObj name="Equation" r:id="rId6" imgW="1600200" imgH="406080" progId="Equation.DSMT4">
                  <p:embed/>
                  <p:pic>
                    <p:nvPicPr>
                      <p:cNvPr id="0" name="Object 5"/>
                      <p:cNvPicPr>
                        <a:picLocks noChangeAspect="1" noChangeArrowheads="1"/>
                      </p:cNvPicPr>
                      <p:nvPr/>
                    </p:nvPicPr>
                    <p:blipFill>
                      <a:blip r:embed="rId7"/>
                      <a:srcRect/>
                      <a:stretch>
                        <a:fillRect/>
                      </a:stretch>
                    </p:blipFill>
                    <p:spPr bwMode="auto">
                      <a:xfrm>
                        <a:off x="3476625" y="5157788"/>
                        <a:ext cx="31162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3114156742"/>
      </p:ext>
    </p:extLst>
  </p:cSld>
  <p:clrMapOvr>
    <a:masterClrMapping/>
  </p:clrMapOvr>
  <mc:AlternateContent xmlns:mc="http://schemas.openxmlformats.org/markup-compatibility/2006" xmlns:p14="http://schemas.microsoft.com/office/powerpoint/2010/main">
    <mc:Choice Requires="p14">
      <p:transition spd="slow" p14:dur="2000" advTm="52192"/>
    </mc:Choice>
    <mc:Fallback xmlns="">
      <p:transition spd="slow" advTm="5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number class</a:t>
            </a:r>
            <a:endParaRPr lang="en-CA" dirty="0"/>
          </a:p>
        </p:txBody>
      </p:sp>
      <p:sp>
        <p:nvSpPr>
          <p:cNvPr id="3" name="Content Placeholder 2"/>
          <p:cNvSpPr>
            <a:spLocks noGrp="1"/>
          </p:cNvSpPr>
          <p:nvPr>
            <p:ph idx="1"/>
          </p:nvPr>
        </p:nvSpPr>
        <p:spPr/>
        <p:txBody>
          <a:bodyPr/>
          <a:lstStyle/>
          <a:p>
            <a:r>
              <a:rPr lang="en-US" dirty="0" smtClean="0"/>
              <a:t>How about comparisons?</a:t>
            </a:r>
          </a:p>
          <a:p>
            <a:pPr marL="800100" lvl="2" indent="0">
              <a:buNone/>
            </a:pPr>
            <a:r>
              <a:rPr lang="en-US" dirty="0" smtClean="0">
                <a:latin typeface="Consolas" panose="020B0609020204030204" pitchFamily="49" charset="0"/>
              </a:rPr>
              <a:t>bool </a:t>
            </a:r>
            <a:r>
              <a:rPr lang="en-US" dirty="0" err="1" smtClean="0">
                <a:latin typeface="Consolas" panose="020B0609020204030204" pitchFamily="49" charset="0"/>
              </a:rPr>
              <a:t>less_than</a:t>
            </a:r>
            <a:r>
              <a:rPr lang="en-US" dirty="0" smtClean="0">
                <a:latin typeface="Consolas" panose="020B0609020204030204" pitchFamily="49" charset="0"/>
              </a:rPr>
              <a:t>( Rational </a:t>
            </a:r>
            <a:r>
              <a:rPr lang="en-US" dirty="0" err="1" smtClean="0">
                <a:latin typeface="Consolas" panose="020B0609020204030204" pitchFamily="49" charset="0"/>
              </a:rPr>
              <a:t>const</a:t>
            </a:r>
            <a:r>
              <a:rPr lang="en-US" dirty="0" smtClean="0">
                <a:latin typeface="Consolas" panose="020B0609020204030204" pitchFamily="49" charset="0"/>
              </a:rPr>
              <a:t> &amp;p, Rational </a:t>
            </a:r>
            <a:r>
              <a:rPr lang="en-US" dirty="0" err="1" smtClean="0">
                <a:latin typeface="Consolas" panose="020B0609020204030204" pitchFamily="49" charset="0"/>
              </a:rPr>
              <a:t>const</a:t>
            </a:r>
            <a:r>
              <a:rPr lang="en-US" dirty="0" smtClean="0">
                <a:latin typeface="Consolas" panose="020B0609020204030204" pitchFamily="49" charset="0"/>
              </a:rPr>
              <a:t> &amp;q );</a:t>
            </a:r>
          </a:p>
          <a:p>
            <a:pPr marL="800100" lvl="2" indent="0">
              <a:buNone/>
            </a:pPr>
            <a:endParaRPr lang="en-US" dirty="0">
              <a:latin typeface="Consolas" panose="020B0609020204030204" pitchFamily="49" charset="0"/>
            </a:endParaRPr>
          </a:p>
          <a:p>
            <a:pPr marL="800100" lvl="2" indent="0">
              <a:buNone/>
            </a:pPr>
            <a:r>
              <a:rPr lang="en-US" dirty="0" smtClean="0">
                <a:latin typeface="Consolas" panose="020B0609020204030204" pitchFamily="49" charset="0"/>
              </a:rPr>
              <a:t>bool </a:t>
            </a:r>
            <a:r>
              <a:rPr lang="en-US" dirty="0" err="1" smtClean="0">
                <a:latin typeface="Consolas" panose="020B0609020204030204" pitchFamily="49" charset="0"/>
              </a:rPr>
              <a:t>less_than</a:t>
            </a:r>
            <a:r>
              <a:rPr lang="en-US" dirty="0" smtClean="0">
                <a:latin typeface="Consolas" panose="020B0609020204030204" pitchFamily="49" charset="0"/>
              </a:rPr>
              <a:t>( </a:t>
            </a:r>
            <a:r>
              <a:rPr lang="en-US" dirty="0">
                <a:latin typeface="Consolas" panose="020B0609020204030204" pitchFamily="49" charset="0"/>
              </a:rPr>
              <a:t>Rational </a:t>
            </a:r>
            <a:r>
              <a:rPr lang="en-US" dirty="0" err="1">
                <a:latin typeface="Consolas" panose="020B0609020204030204" pitchFamily="49" charset="0"/>
              </a:rPr>
              <a:t>const</a:t>
            </a:r>
            <a:r>
              <a:rPr lang="en-US" dirty="0">
                <a:latin typeface="Consolas" panose="020B0609020204030204" pitchFamily="49" charset="0"/>
              </a:rPr>
              <a:t> &amp;p, Rational </a:t>
            </a:r>
            <a:r>
              <a:rPr lang="en-US" dirty="0" err="1">
                <a:latin typeface="Consolas" panose="020B0609020204030204" pitchFamily="49" charset="0"/>
              </a:rPr>
              <a:t>const</a:t>
            </a:r>
            <a:r>
              <a:rPr lang="en-US" dirty="0">
                <a:latin typeface="Consolas" panose="020B0609020204030204" pitchFamily="49" charset="0"/>
              </a:rPr>
              <a:t> &amp;q </a:t>
            </a:r>
            <a:r>
              <a:rPr lang="en-US" dirty="0" smtClean="0">
                <a:latin typeface="Consolas" panose="020B0609020204030204" pitchFamily="49" charset="0"/>
              </a:rPr>
              <a:t>)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return </a:t>
            </a:r>
            <a:r>
              <a:rPr lang="en-US" dirty="0" err="1" smtClean="0">
                <a:latin typeface="Consolas" panose="020B0609020204030204" pitchFamily="49" charset="0"/>
              </a:rPr>
              <a:t>p.numer</a:t>
            </a:r>
            <a:r>
              <a:rPr lang="en-US" dirty="0" smtClean="0">
                <a:latin typeface="Consolas" panose="020B0609020204030204" pitchFamily="49" charset="0"/>
              </a:rPr>
              <a:t>_*</a:t>
            </a:r>
            <a:r>
              <a:rPr lang="en-US" dirty="0" err="1" smtClean="0">
                <a:latin typeface="Consolas" panose="020B0609020204030204" pitchFamily="49" charset="0"/>
              </a:rPr>
              <a:t>q.denom</a:t>
            </a:r>
            <a:r>
              <a:rPr lang="en-US" dirty="0" smtClean="0">
                <a:latin typeface="Consolas" panose="020B0609020204030204" pitchFamily="49" charset="0"/>
              </a:rPr>
              <a:t>_ &lt; </a:t>
            </a:r>
            <a:r>
              <a:rPr lang="en-US" dirty="0" err="1" smtClean="0">
                <a:latin typeface="Consolas" panose="020B0609020204030204" pitchFamily="49" charset="0"/>
              </a:rPr>
              <a:t>p.denom</a:t>
            </a:r>
            <a:r>
              <a:rPr lang="en-US" dirty="0" smtClean="0">
                <a:latin typeface="Consolas" panose="020B0609020204030204" pitchFamily="49" charset="0"/>
              </a:rPr>
              <a:t>_*</a:t>
            </a:r>
            <a:r>
              <a:rPr lang="en-US" dirty="0" err="1" smtClean="0">
                <a:latin typeface="Consolas" panose="020B0609020204030204" pitchFamily="49" charset="0"/>
              </a:rPr>
              <a:t>q.numer</a:t>
            </a:r>
            <a:r>
              <a:rPr lang="en-US" dirty="0" smtClean="0">
                <a:latin typeface="Consolas" panose="020B0609020204030204" pitchFamily="49" charset="0"/>
              </a:rPr>
              <a:t>_;</a:t>
            </a:r>
          </a:p>
          <a:p>
            <a:pPr marL="800100" lvl="2" indent="0">
              <a:buNone/>
            </a:pPr>
            <a:r>
              <a:rPr lang="en-US" dirty="0" smtClean="0">
                <a:latin typeface="Consolas" panose="020B0609020204030204" pitchFamily="49" charset="0"/>
              </a:rPr>
              <a:t>}</a:t>
            </a: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0" indent="0">
              <a:buNone/>
            </a:pPr>
            <a:endParaRPr lang="en-CA" sz="1800" dirty="0"/>
          </a:p>
        </p:txBody>
      </p:sp>
      <p:graphicFrame>
        <p:nvGraphicFramePr>
          <p:cNvPr id="4" name="Object 3"/>
          <p:cNvGraphicFramePr>
            <a:graphicFrameLocks noChangeAspect="1"/>
          </p:cNvGraphicFramePr>
          <p:nvPr>
            <p:extLst>
              <p:ext uri="{D42A27DB-BD31-4B8C-83A1-F6EECF244321}">
                <p14:modId xmlns:p14="http://schemas.microsoft.com/office/powerpoint/2010/main" val="3937850775"/>
              </p:ext>
            </p:extLst>
          </p:nvPr>
        </p:nvGraphicFramePr>
        <p:xfrm>
          <a:off x="2123728" y="4005064"/>
          <a:ext cx="3116263" cy="793750"/>
        </p:xfrm>
        <a:graphic>
          <a:graphicData uri="http://schemas.openxmlformats.org/presentationml/2006/ole">
            <mc:AlternateContent xmlns:mc="http://schemas.openxmlformats.org/markup-compatibility/2006">
              <mc:Choice xmlns:v="urn:schemas-microsoft-com:vml" Requires="v">
                <p:oleObj spid="_x0000_s4112" name="Equation" r:id="rId6" imgW="1600200" imgH="406080" progId="Equation.DSMT4">
                  <p:embed/>
                </p:oleObj>
              </mc:Choice>
              <mc:Fallback>
                <p:oleObj name="Equation" r:id="rId6" imgW="1600200" imgH="406080" progId="Equation.DSMT4">
                  <p:embed/>
                  <p:pic>
                    <p:nvPicPr>
                      <p:cNvPr id="0" name="Object 3"/>
                      <p:cNvPicPr>
                        <a:picLocks noChangeAspect="1" noChangeArrowheads="1"/>
                      </p:cNvPicPr>
                      <p:nvPr/>
                    </p:nvPicPr>
                    <p:blipFill>
                      <a:blip r:embed="rId7"/>
                      <a:srcRect/>
                      <a:stretch>
                        <a:fillRect/>
                      </a:stretch>
                    </p:blipFill>
                    <p:spPr bwMode="auto">
                      <a:xfrm>
                        <a:off x="2123728" y="4005064"/>
                        <a:ext cx="31162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54378936"/>
              </p:ext>
            </p:extLst>
          </p:nvPr>
        </p:nvGraphicFramePr>
        <p:xfrm>
          <a:off x="3491880" y="4797152"/>
          <a:ext cx="2670175" cy="719137"/>
        </p:xfrm>
        <a:graphic>
          <a:graphicData uri="http://schemas.openxmlformats.org/presentationml/2006/ole">
            <mc:AlternateContent xmlns:mc="http://schemas.openxmlformats.org/markup-compatibility/2006">
              <mc:Choice xmlns:v="urn:schemas-microsoft-com:vml" Requires="v">
                <p:oleObj spid="_x0000_s4113" name="Equation" r:id="rId8" imgW="1371600" imgH="368280" progId="Equation.DSMT4">
                  <p:embed/>
                </p:oleObj>
              </mc:Choice>
              <mc:Fallback>
                <p:oleObj name="Equation" r:id="rId8" imgW="1371600" imgH="368280" progId="Equation.DSMT4">
                  <p:embed/>
                  <p:pic>
                    <p:nvPicPr>
                      <p:cNvPr id="0" name=""/>
                      <p:cNvPicPr>
                        <a:picLocks noChangeAspect="1" noChangeArrowheads="1"/>
                      </p:cNvPicPr>
                      <p:nvPr/>
                    </p:nvPicPr>
                    <p:blipFill>
                      <a:blip r:embed="rId9"/>
                      <a:srcRect/>
                      <a:stretch>
                        <a:fillRect/>
                      </a:stretch>
                    </p:blipFill>
                    <p:spPr bwMode="auto">
                      <a:xfrm>
                        <a:off x="3491880" y="4797152"/>
                        <a:ext cx="26701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73822355"/>
              </p:ext>
            </p:extLst>
          </p:nvPr>
        </p:nvGraphicFramePr>
        <p:xfrm>
          <a:off x="3227388" y="5661025"/>
          <a:ext cx="3486150" cy="719138"/>
        </p:xfrm>
        <a:graphic>
          <a:graphicData uri="http://schemas.openxmlformats.org/presentationml/2006/ole">
            <mc:AlternateContent xmlns:mc="http://schemas.openxmlformats.org/markup-compatibility/2006">
              <mc:Choice xmlns:v="urn:schemas-microsoft-com:vml" Requires="v">
                <p:oleObj spid="_x0000_s4114" name="Equation" r:id="rId10" imgW="1790640" imgH="368280" progId="Equation.DSMT4">
                  <p:embed/>
                </p:oleObj>
              </mc:Choice>
              <mc:Fallback>
                <p:oleObj name="Equation" r:id="rId10" imgW="1790640" imgH="368280" progId="Equation.DSMT4">
                  <p:embed/>
                  <p:pic>
                    <p:nvPicPr>
                      <p:cNvPr id="0" name=""/>
                      <p:cNvPicPr>
                        <a:picLocks noChangeAspect="1" noChangeArrowheads="1"/>
                      </p:cNvPicPr>
                      <p:nvPr/>
                    </p:nvPicPr>
                    <p:blipFill>
                      <a:blip r:embed="rId11"/>
                      <a:srcRect/>
                      <a:stretch>
                        <a:fillRect/>
                      </a:stretch>
                    </p:blipFill>
                    <p:spPr bwMode="auto">
                      <a:xfrm>
                        <a:off x="3227388" y="5661025"/>
                        <a:ext cx="34861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3310364523"/>
      </p:ext>
    </p:extLst>
  </p:cSld>
  <p:clrMapOvr>
    <a:masterClrMapping/>
  </p:clrMapOvr>
  <mc:AlternateContent xmlns:mc="http://schemas.openxmlformats.org/markup-compatibility/2006" xmlns:p14="http://schemas.microsoft.com/office/powerpoint/2010/main">
    <mc:Choice Requires="p14">
      <p:transition spd="slow" p14:dur="2000" advTm="105236"/>
    </mc:Choice>
    <mc:Fallback xmlns="">
      <p:transition spd="slow" advTm="105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Look at functions that investigate and manipulate objects</a:t>
            </a:r>
          </a:p>
          <a:p>
            <a:pPr lvl="1"/>
            <a:r>
              <a:rPr lang="en-US" dirty="0" smtClean="0"/>
              <a:t>Describe functions that investigate or query objects</a:t>
            </a:r>
          </a:p>
          <a:p>
            <a:pPr lvl="2"/>
            <a:r>
              <a:rPr lang="en-US" dirty="0" smtClean="0"/>
              <a:t>That is, simply access values stored in member variables</a:t>
            </a:r>
          </a:p>
          <a:p>
            <a:pPr lvl="1"/>
            <a:r>
              <a:rPr lang="en-US" dirty="0" smtClean="0"/>
              <a:t>Describe functions that manipulate or modify objects</a:t>
            </a:r>
          </a:p>
          <a:p>
            <a:pPr lvl="2"/>
            <a:r>
              <a:rPr lang="en-US" dirty="0" smtClean="0"/>
              <a:t>That is, modify the values stored in member variables</a:t>
            </a:r>
          </a:p>
          <a:p>
            <a:pPr lvl="1"/>
            <a:r>
              <a:rPr lang="en-US" dirty="0" smtClean="0"/>
              <a:t>We will look at numerous examples, including:</a:t>
            </a:r>
          </a:p>
          <a:p>
            <a:pPr lvl="2"/>
            <a:r>
              <a:rPr lang="en-US" dirty="0" smtClean="0"/>
              <a:t>A 3-dimensional vector class</a:t>
            </a:r>
          </a:p>
          <a:p>
            <a:pPr lvl="2"/>
            <a:r>
              <a:rPr lang="en-US" dirty="0" smtClean="0"/>
              <a:t>A rational number class</a:t>
            </a:r>
          </a:p>
          <a:p>
            <a:pPr lvl="2"/>
            <a:r>
              <a:rPr lang="en-US" dirty="0" smtClean="0"/>
              <a:t>An array class</a:t>
            </a:r>
          </a:p>
          <a:p>
            <a:pPr lvl="2"/>
            <a:r>
              <a:rPr lang="en-US" dirty="0" smtClean="0"/>
              <a:t>A pair class</a:t>
            </a: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47319"/>
    </mc:Choice>
    <mc:Fallback>
      <p:transition spd="slow" advTm="4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number class</a:t>
            </a:r>
            <a:endParaRPr lang="en-CA" dirty="0"/>
          </a:p>
        </p:txBody>
      </p:sp>
      <p:sp>
        <p:nvSpPr>
          <p:cNvPr id="3" name="Content Placeholder 2"/>
          <p:cNvSpPr>
            <a:spLocks noGrp="1"/>
          </p:cNvSpPr>
          <p:nvPr>
            <p:ph idx="1"/>
          </p:nvPr>
        </p:nvSpPr>
        <p:spPr/>
        <p:txBody>
          <a:bodyPr/>
          <a:lstStyle/>
          <a:p>
            <a:r>
              <a:rPr lang="en-US" dirty="0" smtClean="0"/>
              <a:t>How about comparisons?</a:t>
            </a:r>
          </a:p>
          <a:p>
            <a:pPr marL="800100" lvl="2" indent="0">
              <a:buNone/>
            </a:pPr>
            <a:r>
              <a:rPr lang="en-US" dirty="0" smtClean="0">
                <a:latin typeface="Consolas" panose="020B0609020204030204" pitchFamily="49" charset="0"/>
              </a:rPr>
              <a:t>bool </a:t>
            </a:r>
            <a:r>
              <a:rPr lang="en-US" dirty="0" err="1" smtClean="0">
                <a:latin typeface="Consolas" panose="020B0609020204030204" pitchFamily="49" charset="0"/>
              </a:rPr>
              <a:t>less_than</a:t>
            </a:r>
            <a:r>
              <a:rPr lang="en-US" dirty="0" smtClean="0">
                <a:latin typeface="Consolas" panose="020B0609020204030204" pitchFamily="49" charset="0"/>
              </a:rPr>
              <a:t>( Rational </a:t>
            </a:r>
            <a:r>
              <a:rPr lang="en-US" dirty="0" err="1" smtClean="0">
                <a:latin typeface="Consolas" panose="020B0609020204030204" pitchFamily="49" charset="0"/>
              </a:rPr>
              <a:t>const</a:t>
            </a:r>
            <a:r>
              <a:rPr lang="en-US" dirty="0" smtClean="0">
                <a:latin typeface="Consolas" panose="020B0609020204030204" pitchFamily="49" charset="0"/>
              </a:rPr>
              <a:t> &amp;p, Rational </a:t>
            </a:r>
            <a:r>
              <a:rPr lang="en-US" dirty="0" err="1" smtClean="0">
                <a:latin typeface="Consolas" panose="020B0609020204030204" pitchFamily="49" charset="0"/>
              </a:rPr>
              <a:t>const</a:t>
            </a:r>
            <a:r>
              <a:rPr lang="en-US" dirty="0" smtClean="0">
                <a:latin typeface="Consolas" panose="020B0609020204030204" pitchFamily="49" charset="0"/>
              </a:rPr>
              <a:t> &amp;q );</a:t>
            </a:r>
          </a:p>
          <a:p>
            <a:pPr marL="800100" lvl="2" indent="0">
              <a:buNone/>
            </a:pPr>
            <a:endParaRPr lang="en-US" dirty="0">
              <a:latin typeface="Consolas" panose="020B0609020204030204" pitchFamily="49" charset="0"/>
            </a:endParaRPr>
          </a:p>
          <a:p>
            <a:pPr marL="800100" lvl="2" indent="0">
              <a:buNone/>
            </a:pPr>
            <a:r>
              <a:rPr lang="en-US" dirty="0" smtClean="0">
                <a:latin typeface="Consolas" panose="020B0609020204030204" pitchFamily="49" charset="0"/>
              </a:rPr>
              <a:t>bool </a:t>
            </a:r>
            <a:r>
              <a:rPr lang="en-US" dirty="0" err="1" smtClean="0">
                <a:latin typeface="Consolas" panose="020B0609020204030204" pitchFamily="49" charset="0"/>
              </a:rPr>
              <a:t>less_than</a:t>
            </a:r>
            <a:r>
              <a:rPr lang="en-US" dirty="0" smtClean="0">
                <a:latin typeface="Consolas" panose="020B0609020204030204" pitchFamily="49" charset="0"/>
              </a:rPr>
              <a:t>( </a:t>
            </a:r>
            <a:r>
              <a:rPr lang="en-US" dirty="0">
                <a:latin typeface="Consolas" panose="020B0609020204030204" pitchFamily="49" charset="0"/>
              </a:rPr>
              <a:t>Rational </a:t>
            </a:r>
            <a:r>
              <a:rPr lang="en-US" dirty="0" err="1">
                <a:latin typeface="Consolas" panose="020B0609020204030204" pitchFamily="49" charset="0"/>
              </a:rPr>
              <a:t>const</a:t>
            </a:r>
            <a:r>
              <a:rPr lang="en-US" dirty="0">
                <a:latin typeface="Consolas" panose="020B0609020204030204" pitchFamily="49" charset="0"/>
              </a:rPr>
              <a:t> &amp;p, Rational </a:t>
            </a:r>
            <a:r>
              <a:rPr lang="en-US" dirty="0" err="1">
                <a:latin typeface="Consolas" panose="020B0609020204030204" pitchFamily="49" charset="0"/>
              </a:rPr>
              <a:t>const</a:t>
            </a:r>
            <a:r>
              <a:rPr lang="en-US" dirty="0">
                <a:latin typeface="Consolas" panose="020B0609020204030204" pitchFamily="49" charset="0"/>
              </a:rPr>
              <a:t> &amp;q </a:t>
            </a:r>
            <a:r>
              <a:rPr lang="en-US" dirty="0" smtClean="0">
                <a:latin typeface="Consolas" panose="020B0609020204030204" pitchFamily="49" charset="0"/>
              </a:rPr>
              <a:t>)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if ( ((</a:t>
            </a:r>
            <a:r>
              <a:rPr lang="en-US" dirty="0" err="1" smtClean="0">
                <a:latin typeface="Consolas" panose="020B0609020204030204" pitchFamily="49" charset="0"/>
              </a:rPr>
              <a:t>p.denom</a:t>
            </a:r>
            <a:r>
              <a:rPr lang="en-US" dirty="0" smtClean="0">
                <a:latin typeface="Consolas" panose="020B0609020204030204" pitchFamily="49" charset="0"/>
              </a:rPr>
              <a:t>_ &gt;= 0) &amp;&amp; (</a:t>
            </a:r>
            <a:r>
              <a:rPr lang="en-US" dirty="0" err="1" smtClean="0">
                <a:latin typeface="Consolas" panose="020B0609020204030204" pitchFamily="49" charset="0"/>
              </a:rPr>
              <a:t>q.denom</a:t>
            </a:r>
            <a:r>
              <a:rPr lang="en-US" dirty="0" smtClean="0">
                <a:latin typeface="Consolas" panose="020B0609020204030204" pitchFamily="49" charset="0"/>
              </a:rPr>
              <a:t>_ &gt;= 0))</a:t>
            </a:r>
            <a:br>
              <a:rPr lang="en-US" dirty="0" smtClean="0">
                <a:latin typeface="Consolas" panose="020B0609020204030204" pitchFamily="49" charset="0"/>
              </a:rPr>
            </a:br>
            <a:r>
              <a:rPr lang="en-US" dirty="0" smtClean="0">
                <a:latin typeface="Consolas" panose="020B0609020204030204" pitchFamily="49" charset="0"/>
              </a:rPr>
              <a:t>           || </a:t>
            </a:r>
            <a:r>
              <a:rPr lang="en-US" dirty="0">
                <a:latin typeface="Consolas" panose="020B0609020204030204" pitchFamily="49" charset="0"/>
              </a:rPr>
              <a:t>((</a:t>
            </a:r>
            <a:r>
              <a:rPr lang="en-US" dirty="0" err="1">
                <a:latin typeface="Consolas" panose="020B0609020204030204" pitchFamily="49" charset="0"/>
              </a:rPr>
              <a:t>p.denom</a:t>
            </a:r>
            <a:r>
              <a:rPr lang="en-US" dirty="0">
                <a:latin typeface="Consolas" panose="020B0609020204030204" pitchFamily="49" charset="0"/>
              </a:rPr>
              <a:t>_ </a:t>
            </a:r>
            <a:r>
              <a:rPr lang="en-US" dirty="0" smtClean="0">
                <a:latin typeface="Consolas" panose="020B0609020204030204" pitchFamily="49" charset="0"/>
              </a:rPr>
              <a:t>&lt; </a:t>
            </a:r>
            <a:r>
              <a:rPr lang="en-US" dirty="0">
                <a:latin typeface="Consolas" panose="020B0609020204030204" pitchFamily="49" charset="0"/>
              </a:rPr>
              <a:t>0) &amp;&amp; (</a:t>
            </a:r>
            <a:r>
              <a:rPr lang="en-US" dirty="0" err="1">
                <a:latin typeface="Consolas" panose="020B0609020204030204" pitchFamily="49" charset="0"/>
              </a:rPr>
              <a:t>q.denom</a:t>
            </a:r>
            <a:r>
              <a:rPr lang="en-US" dirty="0">
                <a:latin typeface="Consolas" panose="020B0609020204030204" pitchFamily="49" charset="0"/>
              </a:rPr>
              <a:t>_ </a:t>
            </a:r>
            <a:r>
              <a:rPr lang="en-US" dirty="0" smtClean="0">
                <a:latin typeface="Consolas" panose="020B0609020204030204" pitchFamily="49" charset="0"/>
              </a:rPr>
              <a:t>&lt; </a:t>
            </a:r>
            <a:r>
              <a:rPr lang="en-US" dirty="0">
                <a:latin typeface="Consolas" panose="020B0609020204030204" pitchFamily="49" charset="0"/>
              </a:rPr>
              <a:t>0</a:t>
            </a:r>
            <a:r>
              <a:rPr lang="en-US" dirty="0" smtClean="0">
                <a:latin typeface="Consolas" panose="020B0609020204030204" pitchFamily="49" charset="0"/>
              </a:rPr>
              <a:t>)) ) {</a:t>
            </a:r>
          </a:p>
          <a:p>
            <a:pPr marL="800100" lvl="2" indent="0">
              <a:buNone/>
            </a:pPr>
            <a:r>
              <a:rPr lang="en-US" dirty="0" smtClean="0">
                <a:latin typeface="Consolas" panose="020B0609020204030204" pitchFamily="49" charset="0"/>
              </a:rPr>
              <a:t>        return </a:t>
            </a:r>
            <a:r>
              <a:rPr lang="en-US" dirty="0" err="1" smtClean="0">
                <a:latin typeface="Consolas" panose="020B0609020204030204" pitchFamily="49" charset="0"/>
              </a:rPr>
              <a:t>p.numer</a:t>
            </a:r>
            <a:r>
              <a:rPr lang="en-US" dirty="0" smtClean="0">
                <a:latin typeface="Consolas" panose="020B0609020204030204" pitchFamily="49" charset="0"/>
              </a:rPr>
              <a:t>_*</a:t>
            </a:r>
            <a:r>
              <a:rPr lang="en-US" dirty="0" err="1" smtClean="0">
                <a:latin typeface="Consolas" panose="020B0609020204030204" pitchFamily="49" charset="0"/>
              </a:rPr>
              <a:t>q.denom</a:t>
            </a:r>
            <a:r>
              <a:rPr lang="en-US" dirty="0" smtClean="0">
                <a:latin typeface="Consolas" panose="020B0609020204030204" pitchFamily="49" charset="0"/>
              </a:rPr>
              <a:t>_ &lt; </a:t>
            </a:r>
            <a:r>
              <a:rPr lang="en-US" dirty="0" err="1" smtClean="0">
                <a:latin typeface="Consolas" panose="020B0609020204030204" pitchFamily="49" charset="0"/>
              </a:rPr>
              <a:t>p.denom</a:t>
            </a:r>
            <a:r>
              <a:rPr lang="en-US" dirty="0" smtClean="0">
                <a:latin typeface="Consolas" panose="020B0609020204030204" pitchFamily="49" charset="0"/>
              </a:rPr>
              <a:t>_*</a:t>
            </a:r>
            <a:r>
              <a:rPr lang="en-US" dirty="0" err="1" smtClean="0">
                <a:latin typeface="Consolas" panose="020B0609020204030204" pitchFamily="49" charset="0"/>
              </a:rPr>
              <a:t>q.numer</a:t>
            </a:r>
            <a:r>
              <a:rPr lang="en-US" dirty="0" smtClean="0">
                <a:latin typeface="Consolas" panose="020B0609020204030204" pitchFamily="49" charset="0"/>
              </a:rPr>
              <a:t>_;</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 else {</a:t>
            </a:r>
          </a:p>
          <a:p>
            <a:pPr marL="800100" lvl="2" indent="0">
              <a:buNone/>
            </a:pPr>
            <a:r>
              <a:rPr lang="en-US" dirty="0" smtClean="0">
                <a:latin typeface="Consolas" panose="020B0609020204030204" pitchFamily="49" charset="0"/>
              </a:rPr>
              <a:t>        return </a:t>
            </a:r>
            <a:r>
              <a:rPr lang="en-US" dirty="0" err="1">
                <a:latin typeface="Consolas" panose="020B0609020204030204" pitchFamily="49" charset="0"/>
              </a:rPr>
              <a:t>p.numer</a:t>
            </a:r>
            <a:r>
              <a:rPr lang="en-US" dirty="0">
                <a:latin typeface="Consolas" panose="020B0609020204030204" pitchFamily="49" charset="0"/>
              </a:rPr>
              <a:t>_*</a:t>
            </a:r>
            <a:r>
              <a:rPr lang="en-US" dirty="0" err="1">
                <a:latin typeface="Consolas" panose="020B0609020204030204" pitchFamily="49" charset="0"/>
              </a:rPr>
              <a:t>q.denom</a:t>
            </a:r>
            <a:r>
              <a:rPr lang="en-US" dirty="0">
                <a:latin typeface="Consolas" panose="020B0609020204030204" pitchFamily="49" charset="0"/>
              </a:rPr>
              <a:t>_ </a:t>
            </a:r>
            <a:r>
              <a:rPr lang="en-US" dirty="0" smtClean="0">
                <a:latin typeface="Consolas" panose="020B0609020204030204" pitchFamily="49" charset="0"/>
              </a:rPr>
              <a:t>&gt; </a:t>
            </a:r>
            <a:r>
              <a:rPr lang="en-US" dirty="0" err="1">
                <a:latin typeface="Consolas" panose="020B0609020204030204" pitchFamily="49" charset="0"/>
              </a:rPr>
              <a:t>p.denom</a:t>
            </a:r>
            <a:r>
              <a:rPr lang="en-US" dirty="0">
                <a:latin typeface="Consolas" panose="020B0609020204030204" pitchFamily="49" charset="0"/>
              </a:rPr>
              <a:t>_*</a:t>
            </a:r>
            <a:r>
              <a:rPr lang="en-US" dirty="0" err="1">
                <a:latin typeface="Consolas" panose="020B0609020204030204" pitchFamily="49" charset="0"/>
              </a:rPr>
              <a:t>q.numer</a:t>
            </a:r>
            <a:r>
              <a:rPr lang="en-US" dirty="0" smtClean="0">
                <a:latin typeface="Consolas" panose="020B0609020204030204" pitchFamily="49" charset="0"/>
              </a:rPr>
              <a:t>_;</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p>
          <a:p>
            <a:pPr marL="800100" lvl="2" indent="0">
              <a:buNone/>
            </a:pPr>
            <a:r>
              <a:rPr lang="en-US" dirty="0" smtClean="0">
                <a:latin typeface="Consolas" panose="020B0609020204030204" pitchFamily="49" charset="0"/>
              </a:rPr>
              <a:t>}</a:t>
            </a: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0" indent="0">
              <a:buNone/>
            </a:pP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4345457"/>
      </p:ext>
    </p:extLst>
  </p:cSld>
  <p:clrMapOvr>
    <a:masterClrMapping/>
  </p:clrMapOvr>
  <mc:AlternateContent xmlns:mc="http://schemas.openxmlformats.org/markup-compatibility/2006" xmlns:p14="http://schemas.microsoft.com/office/powerpoint/2010/main">
    <mc:Choice Requires="p14">
      <p:transition spd="slow" p14:dur="2000" advTm="41759"/>
    </mc:Choice>
    <mc:Fallback xmlns="">
      <p:transition spd="slow" advTm="4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number class</a:t>
            </a:r>
            <a:endParaRPr lang="en-CA" dirty="0"/>
          </a:p>
        </p:txBody>
      </p:sp>
      <p:sp>
        <p:nvSpPr>
          <p:cNvPr id="3" name="Content Placeholder 2"/>
          <p:cNvSpPr>
            <a:spLocks noGrp="1"/>
          </p:cNvSpPr>
          <p:nvPr>
            <p:ph idx="1"/>
          </p:nvPr>
        </p:nvSpPr>
        <p:spPr/>
        <p:txBody>
          <a:bodyPr/>
          <a:lstStyle/>
          <a:p>
            <a:r>
              <a:rPr lang="en-US" dirty="0" smtClean="0"/>
              <a:t>How about its floating-point approximation?</a:t>
            </a:r>
          </a:p>
          <a:p>
            <a:pPr marL="800100" lvl="2" indent="0">
              <a:buNone/>
            </a:pPr>
            <a:r>
              <a:rPr lang="en-US" dirty="0" smtClean="0">
                <a:latin typeface="Consolas" panose="020B0609020204030204" pitchFamily="49" charset="0"/>
              </a:rPr>
              <a:t>double real( Rational </a:t>
            </a:r>
            <a:r>
              <a:rPr lang="en-US" dirty="0" err="1" smtClean="0">
                <a:latin typeface="Consolas" panose="020B0609020204030204" pitchFamily="49" charset="0"/>
              </a:rPr>
              <a:t>const</a:t>
            </a:r>
            <a:r>
              <a:rPr lang="en-US" dirty="0" smtClean="0">
                <a:latin typeface="Consolas" panose="020B0609020204030204" pitchFamily="49" charset="0"/>
              </a:rPr>
              <a:t> &amp;p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double real( Rational </a:t>
            </a:r>
            <a:r>
              <a:rPr lang="en-US" dirty="0" err="1">
                <a:latin typeface="Consolas" panose="020B0609020204030204" pitchFamily="49" charset="0"/>
              </a:rPr>
              <a:t>const</a:t>
            </a:r>
            <a:r>
              <a:rPr lang="en-US" dirty="0">
                <a:latin typeface="Consolas" panose="020B0609020204030204" pitchFamily="49" charset="0"/>
              </a:rPr>
              <a:t> &amp;p </a:t>
            </a:r>
            <a:r>
              <a:rPr lang="en-US" dirty="0" smtClean="0">
                <a:latin typeface="Consolas" panose="020B0609020204030204" pitchFamily="49" charset="0"/>
              </a:rPr>
              <a:t>) {</a:t>
            </a:r>
            <a:endParaRPr lang="en-US" dirty="0">
              <a:latin typeface="Consolas" panose="020B0609020204030204" pitchFamily="49" charset="0"/>
            </a:endParaRPr>
          </a:p>
          <a:p>
            <a:pPr marL="800100" lvl="2" indent="0">
              <a:buNone/>
            </a:pPr>
            <a:r>
              <a:rPr lang="en-US" dirty="0" smtClean="0">
                <a:latin typeface="Consolas" panose="020B0609020204030204" pitchFamily="49" charset="0"/>
              </a:rPr>
              <a:t>    return (1.0*</a:t>
            </a:r>
            <a:r>
              <a:rPr lang="en-US" dirty="0" err="1" smtClean="0">
                <a:latin typeface="Consolas" panose="020B0609020204030204" pitchFamily="49" charset="0"/>
              </a:rPr>
              <a:t>p.numer</a:t>
            </a:r>
            <a:r>
              <a:rPr lang="en-US" dirty="0" smtClean="0">
                <a:latin typeface="Consolas" panose="020B0609020204030204" pitchFamily="49" charset="0"/>
              </a:rPr>
              <a:t>_)/</a:t>
            </a:r>
            <a:r>
              <a:rPr lang="en-US" dirty="0" err="1" smtClean="0">
                <a:latin typeface="Consolas" panose="020B0609020204030204" pitchFamily="49" charset="0"/>
              </a:rPr>
              <a:t>p.denom</a:t>
            </a:r>
            <a:r>
              <a:rPr lang="en-US" dirty="0" smtClean="0">
                <a:latin typeface="Consolas" panose="020B0609020204030204" pitchFamily="49" charset="0"/>
              </a:rPr>
              <a:t>_;</a:t>
            </a:r>
          </a:p>
          <a:p>
            <a:pPr marL="800100" lvl="2" indent="0">
              <a:buNone/>
            </a:pPr>
            <a:r>
              <a:rPr lang="en-US" dirty="0" smtClean="0">
                <a:latin typeface="Consolas" panose="020B0609020204030204" pitchFamily="49" charset="0"/>
              </a:rPr>
              <a:t>}</a:t>
            </a:r>
            <a:endParaRPr lang="en-US" dirty="0">
              <a:latin typeface="Consolas" panose="020B0609020204030204" pitchFamily="49" charset="0"/>
            </a:endParaRPr>
          </a:p>
          <a:p>
            <a:pPr lvl="0"/>
            <a:endParaRPr lang="en-US" dirty="0" smtClean="0">
              <a:solidFill>
                <a:prstClr val="black"/>
              </a:solidFill>
            </a:endParaRPr>
          </a:p>
          <a:p>
            <a:pPr lvl="0"/>
            <a:r>
              <a:rPr lang="en-US" dirty="0" smtClean="0">
                <a:solidFill>
                  <a:prstClr val="black"/>
                </a:solidFill>
              </a:rPr>
              <a:t>Instead of tricking the compiler to convert an integer to a double,</a:t>
            </a:r>
            <a:br>
              <a:rPr lang="en-US" dirty="0" smtClean="0">
                <a:solidFill>
                  <a:prstClr val="black"/>
                </a:solidFill>
              </a:rPr>
            </a:br>
            <a:r>
              <a:rPr lang="en-US" dirty="0" smtClean="0">
                <a:solidFill>
                  <a:prstClr val="black"/>
                </a:solidFill>
              </a:rPr>
              <a:t>	we can explicitly tell it to do so:</a:t>
            </a:r>
            <a:endParaRPr lang="en-US" dirty="0" smtClean="0">
              <a:latin typeface="Consolas" panose="020B0609020204030204" pitchFamily="49" charset="0"/>
            </a:endParaRPr>
          </a:p>
          <a:p>
            <a:pPr marL="800100" lvl="2" indent="0">
              <a:buNone/>
            </a:pPr>
            <a:r>
              <a:rPr lang="en-US" dirty="0" smtClean="0">
                <a:latin typeface="Consolas" panose="020B0609020204030204" pitchFamily="49" charset="0"/>
              </a:rPr>
              <a:t>double </a:t>
            </a:r>
            <a:r>
              <a:rPr lang="en-US" dirty="0">
                <a:latin typeface="Consolas" panose="020B0609020204030204" pitchFamily="49" charset="0"/>
              </a:rPr>
              <a:t>real( Rational </a:t>
            </a:r>
            <a:r>
              <a:rPr lang="en-US" dirty="0" err="1">
                <a:latin typeface="Consolas" panose="020B0609020204030204" pitchFamily="49" charset="0"/>
              </a:rPr>
              <a:t>const</a:t>
            </a:r>
            <a:r>
              <a:rPr lang="en-US" dirty="0">
                <a:latin typeface="Consolas" panose="020B0609020204030204" pitchFamily="49" charset="0"/>
              </a:rPr>
              <a:t> &amp;p ) {</a:t>
            </a:r>
          </a:p>
          <a:p>
            <a:pPr marL="800100" lvl="2" indent="0">
              <a:buNone/>
            </a:pPr>
            <a:r>
              <a:rPr lang="en-US" dirty="0">
                <a:latin typeface="Consolas" panose="020B0609020204030204" pitchFamily="49" charset="0"/>
              </a:rPr>
              <a:t>    return </a:t>
            </a:r>
            <a:r>
              <a:rPr lang="en-US" dirty="0" err="1" smtClean="0">
                <a:latin typeface="Consolas" panose="020B0609020204030204" pitchFamily="49" charset="0"/>
              </a:rPr>
              <a:t>static_cast</a:t>
            </a:r>
            <a:r>
              <a:rPr lang="en-US" dirty="0" smtClean="0">
                <a:latin typeface="Consolas" panose="020B0609020204030204" pitchFamily="49" charset="0"/>
              </a:rPr>
              <a:t>&lt;double&gt;( </a:t>
            </a:r>
            <a:r>
              <a:rPr lang="en-US" dirty="0" err="1" smtClean="0">
                <a:latin typeface="Consolas" panose="020B0609020204030204" pitchFamily="49" charset="0"/>
              </a:rPr>
              <a:t>p.numer</a:t>
            </a:r>
            <a:r>
              <a:rPr lang="en-US" dirty="0" smtClean="0">
                <a:latin typeface="Consolas" panose="020B0609020204030204" pitchFamily="49" charset="0"/>
              </a:rPr>
              <a:t>_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a:latin typeface="Consolas" panose="020B0609020204030204" pitchFamily="49" charset="0"/>
              </a:rPr>
              <a:t>static_cast</a:t>
            </a:r>
            <a:r>
              <a:rPr lang="en-US" dirty="0">
                <a:latin typeface="Consolas" panose="020B0609020204030204" pitchFamily="49" charset="0"/>
              </a:rPr>
              <a:t>&lt;double&gt;( </a:t>
            </a:r>
            <a:r>
              <a:rPr lang="en-US" dirty="0" err="1" smtClean="0">
                <a:latin typeface="Consolas" panose="020B0609020204030204" pitchFamily="49" charset="0"/>
              </a:rPr>
              <a:t>p.denom</a:t>
            </a:r>
            <a:r>
              <a:rPr lang="en-US" dirty="0" smtClean="0">
                <a:latin typeface="Consolas" panose="020B0609020204030204" pitchFamily="49" charset="0"/>
              </a:rPr>
              <a:t>_ </a:t>
            </a:r>
            <a:r>
              <a:rPr lang="en-US" dirty="0">
                <a:latin typeface="Consolas" panose="020B0609020204030204" pitchFamily="49" charset="0"/>
              </a:rPr>
              <a:t>)</a:t>
            </a:r>
            <a:r>
              <a:rPr lang="en-US" dirty="0" smtClean="0">
                <a:latin typeface="Consolas" panose="020B0609020204030204" pitchFamily="49" charset="0"/>
              </a:rPr>
              <a:t>;</a:t>
            </a:r>
            <a:endParaRPr lang="en-US" dirty="0">
              <a:latin typeface="Consolas" panose="020B0609020204030204" pitchFamily="49" charset="0"/>
            </a:endParaRPr>
          </a:p>
          <a:p>
            <a:pPr marL="800100" lvl="2" indent="0">
              <a:buNone/>
            </a:pP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a:p>
            <a:pPr marL="0" indent="0">
              <a:buNone/>
            </a:pPr>
            <a:endParaRPr lang="en-CA" sz="18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08479080"/>
      </p:ext>
    </p:extLst>
  </p:cSld>
  <p:clrMapOvr>
    <a:masterClrMapping/>
  </p:clrMapOvr>
  <mc:AlternateContent xmlns:mc="http://schemas.openxmlformats.org/markup-compatibility/2006">
    <mc:Choice xmlns:p14="http://schemas.microsoft.com/office/powerpoint/2010/main" Requires="p14">
      <p:transition spd="slow" p14:dur="2000" advTm="163080"/>
    </mc:Choice>
    <mc:Fallback>
      <p:transition spd="slow" advTm="163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Array class</a:t>
            </a:r>
            <a:endParaRPr lang="en-CA" dirty="0"/>
          </a:p>
        </p:txBody>
      </p:sp>
      <p:sp>
        <p:nvSpPr>
          <p:cNvPr id="3" name="Content Placeholder 2"/>
          <p:cNvSpPr>
            <a:spLocks noGrp="1"/>
          </p:cNvSpPr>
          <p:nvPr>
            <p:ph idx="1"/>
          </p:nvPr>
        </p:nvSpPr>
        <p:spPr/>
        <p:txBody>
          <a:bodyPr/>
          <a:lstStyle/>
          <a:p>
            <a:r>
              <a:rPr lang="en-US" dirty="0" smtClean="0"/>
              <a:t>Recall that we previously had to create an array and store the capacity in a separate variable?</a:t>
            </a:r>
          </a:p>
          <a:p>
            <a:pPr lvl="1"/>
            <a:r>
              <a:rPr lang="en-US" dirty="0" smtClean="0"/>
              <a:t>This is the ideal situation for a class</a:t>
            </a:r>
          </a:p>
          <a:p>
            <a:pPr marL="1257300" lvl="3" indent="0">
              <a:buNone/>
            </a:pPr>
            <a:r>
              <a:rPr lang="en-US" dirty="0" smtClean="0">
                <a:latin typeface="Consolas" panose="020B0609020204030204" pitchFamily="49" charset="0"/>
              </a:rPr>
              <a:t>class Array {</a:t>
            </a:r>
          </a:p>
          <a:p>
            <a:pPr marL="1257300" lvl="3"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r>
              <a:rPr lang="en-US" dirty="0" smtClean="0">
                <a:latin typeface="Consolas" panose="020B0609020204030204" pitchFamily="49" charset="0"/>
              </a:rPr>
              <a:t> capacity_;</a:t>
            </a:r>
          </a:p>
          <a:p>
            <a:pPr marL="1257300" lvl="3" indent="0">
              <a:buNone/>
            </a:pPr>
            <a:r>
              <a:rPr lang="en-US" sz="1700" dirty="0">
                <a:latin typeface="Consolas" panose="020B0609020204030204" pitchFamily="49" charset="0"/>
              </a:rPr>
              <a:t> </a:t>
            </a:r>
            <a:r>
              <a:rPr lang="en-US" sz="1700" dirty="0" smtClean="0">
                <a:latin typeface="Consolas" panose="020B0609020204030204" pitchFamily="49" charset="0"/>
              </a:rPr>
              <a:t>   double array_[capacity_];</a:t>
            </a:r>
          </a:p>
          <a:p>
            <a:pPr marL="1257300" lvl="3" indent="0">
              <a:buNone/>
            </a:pPr>
            <a:r>
              <a:rPr lang="en-US" dirty="0" smtClean="0">
                <a:latin typeface="Consolas" panose="020B0609020204030204" pitchFamily="49" charset="0"/>
              </a:rPr>
              <a:t>};</a:t>
            </a:r>
          </a:p>
          <a:p>
            <a:pPr marL="800100" lvl="2" indent="0">
              <a:buNone/>
            </a:pPr>
            <a:endParaRPr lang="en-US" sz="1800" dirty="0">
              <a:latin typeface="Consolas" panose="020B0609020204030204" pitchFamily="49" charset="0"/>
            </a:endParaRPr>
          </a:p>
          <a:p>
            <a:pPr lvl="1"/>
            <a:r>
              <a:rPr lang="en-US" dirty="0" smtClean="0"/>
              <a:t>Problem: C++ does not allow classes, the size of which cannot be determined at compile time!</a:t>
            </a:r>
            <a:endParaRPr lang="en-US" dirty="0"/>
          </a:p>
          <a:p>
            <a:pPr marL="800100" lvl="2" indent="0">
              <a:buNone/>
            </a:pPr>
            <a:endParaRPr lang="en-CA" sz="18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17526886"/>
      </p:ext>
    </p:extLst>
  </p:cSld>
  <p:clrMapOvr>
    <a:masterClrMapping/>
  </p:clrMapOvr>
  <mc:AlternateContent xmlns:mc="http://schemas.openxmlformats.org/markup-compatibility/2006">
    <mc:Choice xmlns:p14="http://schemas.microsoft.com/office/powerpoint/2010/main" Requires="p14">
      <p:transition spd="slow" p14:dur="2000" advTm="100703"/>
    </mc:Choice>
    <mc:Fallback>
      <p:transition spd="slow" advTm="100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Array class</a:t>
            </a:r>
            <a:endParaRPr lang="en-CA" dirty="0"/>
          </a:p>
        </p:txBody>
      </p:sp>
      <p:sp>
        <p:nvSpPr>
          <p:cNvPr id="3" name="Content Placeholder 2"/>
          <p:cNvSpPr>
            <a:spLocks noGrp="1"/>
          </p:cNvSpPr>
          <p:nvPr>
            <p:ph idx="1"/>
          </p:nvPr>
        </p:nvSpPr>
        <p:spPr/>
        <p:txBody>
          <a:bodyPr/>
          <a:lstStyle/>
          <a:p>
            <a:r>
              <a:rPr lang="en-US" dirty="0" smtClean="0"/>
              <a:t>In C++, arrays in classes must either be</a:t>
            </a:r>
          </a:p>
          <a:p>
            <a:pPr lvl="1"/>
            <a:r>
              <a:rPr lang="en-US" dirty="0" smtClean="0"/>
              <a:t>Fixed in capacity</a:t>
            </a:r>
          </a:p>
          <a:p>
            <a:pPr lvl="1"/>
            <a:r>
              <a:rPr lang="en-US" dirty="0" smtClean="0"/>
              <a:t>Use dynamically allocated arrays</a:t>
            </a:r>
          </a:p>
          <a:p>
            <a:pPr marL="800100" lvl="2" indent="0">
              <a:buNone/>
            </a:pPr>
            <a:r>
              <a:rPr lang="en-US" dirty="0" smtClean="0">
                <a:latin typeface="Consolas" panose="020B0609020204030204" pitchFamily="49" charset="0"/>
              </a:rPr>
              <a:t>class Array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r>
              <a:rPr lang="en-US" dirty="0" smtClean="0">
                <a:latin typeface="Consolas" panose="020B0609020204030204" pitchFamily="49" charset="0"/>
              </a:rPr>
              <a:t> capacity_;</a:t>
            </a:r>
          </a:p>
          <a:p>
            <a:pPr marL="800100" lvl="2" indent="0">
              <a:buNone/>
            </a:pPr>
            <a:r>
              <a:rPr lang="en-US" sz="1800" dirty="0">
                <a:latin typeface="Consolas" panose="020B0609020204030204" pitchFamily="49" charset="0"/>
              </a:rPr>
              <a:t> </a:t>
            </a:r>
            <a:r>
              <a:rPr lang="en-US" sz="1800" dirty="0" smtClean="0">
                <a:latin typeface="Consolas" panose="020B0609020204030204" pitchFamily="49" charset="0"/>
              </a:rPr>
              <a:t>   double *array_;</a:t>
            </a:r>
          </a:p>
          <a:p>
            <a:pPr marL="800100" lvl="2" indent="0">
              <a:buNone/>
            </a:pPr>
            <a:r>
              <a:rPr lang="en-US" dirty="0" smtClean="0">
                <a:latin typeface="Consolas" panose="020B0609020204030204" pitchFamily="49" charset="0"/>
              </a:rPr>
              <a: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22423455"/>
      </p:ext>
    </p:extLst>
  </p:cSld>
  <p:clrMapOvr>
    <a:masterClrMapping/>
  </p:clrMapOvr>
  <mc:AlternateContent xmlns:mc="http://schemas.openxmlformats.org/markup-compatibility/2006">
    <mc:Choice xmlns:p14="http://schemas.microsoft.com/office/powerpoint/2010/main" Requires="p14">
      <p:transition spd="slow" p14:dur="2000" advTm="30315"/>
    </mc:Choice>
    <mc:Fallback>
      <p:transition spd="slow" advTm="3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Array class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You could use this array as follows:</a:t>
            </a: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Array </a:t>
            </a:r>
            <a:r>
              <a:rPr lang="en-US" sz="1600" dirty="0" err="1" smtClean="0">
                <a:latin typeface="Consolas" panose="020B0609020204030204" pitchFamily="49" charset="0"/>
              </a:rPr>
              <a:t>my_array</a:t>
            </a:r>
            <a:r>
              <a:rPr lang="en-US" sz="1600" dirty="0" smtClean="0">
                <a:latin typeface="Consolas" panose="020B0609020204030204" pitchFamily="49" charset="0"/>
              </a:rPr>
              <a:t>{32, </a:t>
            </a:r>
            <a:r>
              <a:rPr lang="en-US" sz="1600" dirty="0">
                <a:latin typeface="Consolas" panose="020B0609020204030204" pitchFamily="49" charset="0"/>
              </a:rPr>
              <a:t>new </a:t>
            </a:r>
            <a:r>
              <a:rPr lang="en-US" sz="1600" dirty="0" smtClean="0">
                <a:latin typeface="Consolas" panose="020B0609020204030204" pitchFamily="49" charset="0"/>
              </a:rPr>
              <a:t>double[32]{}};</a:t>
            </a:r>
            <a:endParaRPr lang="en-US" sz="1600" dirty="0">
              <a:latin typeface="Consolas" panose="020B0609020204030204" pitchFamily="49" charset="0"/>
            </a:endParaRPr>
          </a:p>
          <a:p>
            <a:pPr marL="800100" lvl="2" indent="0">
              <a:buNone/>
            </a:pPr>
            <a:endParaRPr lang="en-US" sz="1200" dirty="0">
              <a:latin typeface="Consolas" panose="020B0609020204030204" pitchFamily="49" charset="0"/>
            </a:endParaRPr>
          </a:p>
          <a:p>
            <a:pPr marL="800100" lvl="2"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a:t>
            </a:r>
            <a:r>
              <a:rPr lang="en-US" sz="1600" dirty="0" err="1" smtClean="0">
                <a:latin typeface="Consolas" panose="020B0609020204030204" pitchFamily="49" charset="0"/>
              </a:rPr>
              <a:t>my_array.capacity</a:t>
            </a:r>
            <a:r>
              <a:rPr lang="en-US" sz="1600" dirty="0" smtClean="0">
                <a:latin typeface="Consolas" panose="020B0609020204030204" pitchFamily="49" charset="0"/>
              </a:rPr>
              <a:t>_; ++k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my_array.array</a:t>
            </a:r>
            <a:r>
              <a:rPr lang="en-US" sz="1600" dirty="0" smtClean="0">
                <a:latin typeface="Consolas" panose="020B0609020204030204" pitchFamily="49" charset="0"/>
              </a:rPr>
              <a:t>_[k] = </a:t>
            </a:r>
            <a:r>
              <a:rPr lang="en-US" sz="1600" dirty="0" smtClean="0">
                <a:latin typeface="Consolas" panose="020B0609020204030204" pitchFamily="49" charset="0"/>
              </a:rPr>
              <a:t>1.5</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600" dirty="0" smtClean="0">
                <a:latin typeface="Consolas" panose="020B0609020204030204" pitchFamily="49" charset="0"/>
              </a:rPr>
              <a:t>    // Use '</a:t>
            </a:r>
            <a:r>
              <a:rPr lang="en-US" sz="1600" dirty="0" err="1" smtClean="0">
                <a:latin typeface="Consolas" panose="020B0609020204030204" pitchFamily="49" charset="0"/>
              </a:rPr>
              <a:t>my_array</a:t>
            </a:r>
            <a:r>
              <a:rPr lang="en-US" sz="1600" dirty="0" smtClean="0">
                <a:latin typeface="Consolas" panose="020B0609020204030204" pitchFamily="49" charset="0"/>
              </a:rPr>
              <a:t>' </a:t>
            </a:r>
          </a:p>
          <a:p>
            <a:pPr marL="800100" lvl="2" indent="0">
              <a:buNone/>
            </a:pPr>
            <a:endParaRPr lang="en-US" sz="1200" dirty="0" smtClean="0">
              <a:latin typeface="Consolas" panose="020B0609020204030204" pitchFamily="49" charset="0"/>
            </a:endParaRPr>
          </a:p>
          <a:p>
            <a:pPr marL="800100" lvl="2" indent="0">
              <a:buNone/>
            </a:pPr>
            <a:r>
              <a:rPr lang="en-US" sz="1600" dirty="0" smtClean="0">
                <a:latin typeface="Consolas" panose="020B0609020204030204" pitchFamily="49" charset="0"/>
              </a:rPr>
              <a:t>    delete[] </a:t>
            </a:r>
            <a:r>
              <a:rPr lang="en-US" sz="1600" dirty="0" err="1" smtClean="0">
                <a:latin typeface="Consolas" panose="020B0609020204030204" pitchFamily="49" charset="0"/>
              </a:rPr>
              <a:t>my_array.array</a:t>
            </a:r>
            <a:r>
              <a:rPr lang="en-US" sz="1600" dirty="0" smtClean="0">
                <a:latin typeface="Consolas" panose="020B0609020204030204" pitchFamily="49" charset="0"/>
              </a:rPr>
              <a:t>_;</a:t>
            </a:r>
            <a:br>
              <a:rPr lang="en-US" sz="1600" dirty="0" smtClean="0">
                <a:latin typeface="Consolas" panose="020B0609020204030204" pitchFamily="49" charset="0"/>
              </a:rPr>
            </a:br>
            <a:r>
              <a:rPr lang="en-US" sz="1600" dirty="0" smtClean="0">
                <a:latin typeface="Consolas" panose="020B0609020204030204" pitchFamily="49" charset="0"/>
              </a:rPr>
              <a:t>    </a:t>
            </a:r>
            <a:r>
              <a:rPr lang="en-US" sz="1600" dirty="0" err="1" smtClean="0">
                <a:latin typeface="Consolas" panose="020B0609020204030204" pitchFamily="49" charset="0"/>
              </a:rPr>
              <a:t>my_array.array</a:t>
            </a:r>
            <a:r>
              <a:rPr lang="en-US" sz="1600" dirty="0" smtClean="0">
                <a:latin typeface="Consolas" panose="020B0609020204030204" pitchFamily="49" charset="0"/>
              </a:rPr>
              <a:t>_ = </a:t>
            </a:r>
            <a:r>
              <a:rPr lang="en-US" sz="1600" dirty="0" err="1" smtClean="0">
                <a:latin typeface="Consolas" panose="020B0609020204030204" pitchFamily="49" charset="0"/>
              </a:rPr>
              <a:t>nullptr</a:t>
            </a:r>
            <a:r>
              <a:rPr lang="en-US" sz="1600" dirty="0" smtClean="0">
                <a:latin typeface="Consolas" panose="020B0609020204030204" pitchFamily="49" charset="0"/>
              </a:rPr>
              <a:t>;</a:t>
            </a: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my_array.capacity</a:t>
            </a:r>
            <a:r>
              <a:rPr lang="en-US" sz="1600" dirty="0" smtClean="0">
                <a:latin typeface="Consolas" panose="020B0609020204030204" pitchFamily="49" charset="0"/>
              </a:rPr>
              <a:t>_ = 0;</a:t>
            </a:r>
          </a:p>
          <a:p>
            <a:pPr marL="800100" lvl="2" indent="0">
              <a:buNone/>
            </a:pPr>
            <a:endParaRPr lang="en-US" sz="12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return 0;</a:t>
            </a:r>
          </a:p>
          <a:p>
            <a:pPr marL="800100" lvl="2" indent="0">
              <a:buNone/>
            </a:pPr>
            <a:r>
              <a:rPr lang="en-US" sz="1600" dirty="0">
                <a:latin typeface="Consolas" panose="020B0609020204030204" pitchFamily="49" charset="0"/>
              </a:rPr>
              <a:t>}</a:t>
            </a:r>
            <a:endParaRPr lang="en-US" sz="1600" dirty="0" smtClean="0">
              <a:latin typeface="Consolas" panose="020B0609020204030204" pitchFamily="49"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0104298"/>
      </p:ext>
    </p:extLst>
  </p:cSld>
  <p:clrMapOvr>
    <a:masterClrMapping/>
  </p:clrMapOvr>
  <mc:AlternateContent xmlns:mc="http://schemas.openxmlformats.org/markup-compatibility/2006">
    <mc:Choice xmlns:p14="http://schemas.microsoft.com/office/powerpoint/2010/main" Requires="p14">
      <p:transition spd="slow" p14:dur="2000" advTm="122291"/>
    </mc:Choice>
    <mc:Fallback>
      <p:transition spd="slow" advTm="122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Array class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This initialization and clean-up, however, could be better performed</a:t>
            </a:r>
            <a:br>
              <a:rPr lang="en-US" dirty="0" smtClean="0"/>
            </a:br>
            <a:r>
              <a:rPr lang="en-US" dirty="0" smtClean="0"/>
              <a:t>by appropriate functions:</a:t>
            </a:r>
          </a:p>
          <a:p>
            <a:pPr marL="800100" lvl="2" indent="0">
              <a:buNone/>
            </a:pPr>
            <a:r>
              <a:rPr lang="en-US" sz="1450" dirty="0" smtClean="0">
                <a:latin typeface="Consolas" panose="020B0609020204030204" pitchFamily="49" charset="0"/>
              </a:rPr>
              <a:t>void </a:t>
            </a:r>
            <a:r>
              <a:rPr lang="en-US" sz="1450" dirty="0" err="1">
                <a:latin typeface="Consolas" panose="020B0609020204030204" pitchFamily="49" charset="0"/>
              </a:rPr>
              <a:t>array_</a:t>
            </a:r>
            <a:r>
              <a:rPr lang="en-US" sz="1450" dirty="0" err="1" smtClean="0">
                <a:latin typeface="Consolas" panose="020B0609020204030204" pitchFamily="49" charset="0"/>
              </a:rPr>
              <a:t>init</a:t>
            </a:r>
            <a:r>
              <a:rPr lang="en-US" sz="1450" dirty="0" smtClean="0">
                <a:latin typeface="Consolas" panose="020B0609020204030204" pitchFamily="49" charset="0"/>
              </a:rPr>
              <a:t>( Array &amp;array, </a:t>
            </a:r>
            <a:r>
              <a:rPr lang="en-US" sz="1450" dirty="0" err="1" smtClean="0">
                <a:latin typeface="Consolas" panose="020B0609020204030204" pitchFamily="49" charset="0"/>
              </a:rPr>
              <a:t>std</a:t>
            </a:r>
            <a:r>
              <a:rPr lang="en-US" sz="1450" dirty="0" smtClean="0">
                <a:latin typeface="Consolas" panose="020B0609020204030204" pitchFamily="49" charset="0"/>
              </a:rPr>
              <a:t>::</a:t>
            </a:r>
            <a:r>
              <a:rPr lang="en-US" sz="1450" dirty="0" err="1" smtClean="0">
                <a:latin typeface="Consolas" panose="020B0609020204030204" pitchFamily="49" charset="0"/>
              </a:rPr>
              <a:t>size_t</a:t>
            </a:r>
            <a:r>
              <a:rPr lang="en-US" sz="1450" dirty="0" smtClean="0">
                <a:latin typeface="Consolas" panose="020B0609020204030204" pitchFamily="49" charset="0"/>
              </a:rPr>
              <a:t> </a:t>
            </a:r>
            <a:r>
              <a:rPr lang="en-US" sz="1450" dirty="0" err="1" smtClean="0">
                <a:latin typeface="Consolas" panose="020B0609020204030204" pitchFamily="49" charset="0"/>
              </a:rPr>
              <a:t>const</a:t>
            </a:r>
            <a:r>
              <a:rPr lang="en-US" sz="1450" dirty="0" smtClean="0">
                <a:latin typeface="Consolas" panose="020B0609020204030204" pitchFamily="49" charset="0"/>
              </a:rPr>
              <a:t> capacity,</a:t>
            </a:r>
            <a:br>
              <a:rPr lang="en-US" sz="1450" dirty="0" smtClean="0">
                <a:latin typeface="Consolas" panose="020B0609020204030204" pitchFamily="49" charset="0"/>
              </a:rPr>
            </a:br>
            <a:r>
              <a:rPr lang="en-US" sz="1450" dirty="0" smtClean="0">
                <a:latin typeface="Consolas" panose="020B0609020204030204" pitchFamily="49" charset="0"/>
              </a:rPr>
              <a:t>                               double      </a:t>
            </a:r>
            <a:r>
              <a:rPr lang="en-US" sz="1450" dirty="0" err="1" smtClean="0">
                <a:latin typeface="Consolas" panose="020B0609020204030204" pitchFamily="49" charset="0"/>
              </a:rPr>
              <a:t>const</a:t>
            </a:r>
            <a:r>
              <a:rPr lang="en-US" sz="1450" dirty="0" smtClean="0">
                <a:latin typeface="Consolas" panose="020B0609020204030204" pitchFamily="49" charset="0"/>
              </a:rPr>
              <a:t> </a:t>
            </a:r>
            <a:r>
              <a:rPr lang="en-US" sz="1450" dirty="0" err="1" smtClean="0">
                <a:latin typeface="Consolas" panose="020B0609020204030204" pitchFamily="49" charset="0"/>
              </a:rPr>
              <a:t>initial_value</a:t>
            </a:r>
            <a:r>
              <a:rPr lang="en-US" sz="1450" dirty="0" smtClean="0">
                <a:latin typeface="Consolas" panose="020B0609020204030204" pitchFamily="49" charset="0"/>
              </a:rPr>
              <a:t> = 0.0 </a:t>
            </a:r>
            <a:r>
              <a:rPr lang="en-US" sz="1450" dirty="0" smtClean="0">
                <a:latin typeface="Consolas" panose="020B0609020204030204" pitchFamily="49" charset="0"/>
              </a:rPr>
              <a:t>);</a:t>
            </a:r>
          </a:p>
          <a:p>
            <a:pPr marL="800100" lvl="2" indent="0">
              <a:buNone/>
            </a:pPr>
            <a:endParaRPr lang="en-US" sz="1200" dirty="0" smtClean="0">
              <a:latin typeface="Consolas" panose="020B0609020204030204" pitchFamily="49" charset="0"/>
            </a:endParaRPr>
          </a:p>
          <a:p>
            <a:pPr marL="800100" lvl="2" indent="0">
              <a:buNone/>
            </a:pPr>
            <a:r>
              <a:rPr lang="en-US" sz="1450" dirty="0" smtClean="0">
                <a:latin typeface="Consolas" panose="020B0609020204030204" pitchFamily="49" charset="0"/>
              </a:rPr>
              <a:t>void </a:t>
            </a:r>
            <a:r>
              <a:rPr lang="en-US" sz="1450" dirty="0" err="1">
                <a:latin typeface="Consolas" panose="020B0609020204030204" pitchFamily="49" charset="0"/>
              </a:rPr>
              <a:t>array_</a:t>
            </a:r>
            <a:r>
              <a:rPr lang="en-US" sz="1450" dirty="0" err="1" smtClean="0">
                <a:latin typeface="Consolas" panose="020B0609020204030204" pitchFamily="49" charset="0"/>
              </a:rPr>
              <a:t>init</a:t>
            </a:r>
            <a:r>
              <a:rPr lang="en-US" sz="1450" dirty="0">
                <a:latin typeface="Consolas" panose="020B0609020204030204" pitchFamily="49" charset="0"/>
              </a:rPr>
              <a:t>( Array &amp;</a:t>
            </a:r>
            <a:r>
              <a:rPr lang="en-US" sz="1450" dirty="0" smtClean="0">
                <a:latin typeface="Consolas" panose="020B0609020204030204" pitchFamily="49" charset="0"/>
              </a:rPr>
              <a:t>array, </a:t>
            </a:r>
            <a:r>
              <a:rPr lang="en-US" sz="1450" dirty="0" err="1" smtClean="0">
                <a:latin typeface="Consolas" panose="020B0609020204030204" pitchFamily="49" charset="0"/>
              </a:rPr>
              <a:t>std</a:t>
            </a:r>
            <a:r>
              <a:rPr lang="en-US" sz="1450" dirty="0" smtClean="0">
                <a:latin typeface="Consolas" panose="020B0609020204030204" pitchFamily="49" charset="0"/>
              </a:rPr>
              <a:t>::</a:t>
            </a:r>
            <a:r>
              <a:rPr lang="en-US" sz="1450" dirty="0" err="1" smtClean="0">
                <a:latin typeface="Consolas" panose="020B0609020204030204" pitchFamily="49" charset="0"/>
              </a:rPr>
              <a:t>size_t</a:t>
            </a:r>
            <a:r>
              <a:rPr lang="en-US" sz="1450" dirty="0" smtClean="0">
                <a:latin typeface="Consolas" panose="020B0609020204030204" pitchFamily="49" charset="0"/>
              </a:rPr>
              <a:t> </a:t>
            </a:r>
            <a:r>
              <a:rPr lang="en-US" sz="1450" dirty="0" err="1" smtClean="0">
                <a:latin typeface="Consolas" panose="020B0609020204030204" pitchFamily="49" charset="0"/>
              </a:rPr>
              <a:t>const</a:t>
            </a:r>
            <a:r>
              <a:rPr lang="en-US" sz="1450" dirty="0" smtClean="0">
                <a:latin typeface="Consolas" panose="020B0609020204030204" pitchFamily="49" charset="0"/>
              </a:rPr>
              <a:t> capacity,</a:t>
            </a:r>
            <a:br>
              <a:rPr lang="en-US" sz="1450" dirty="0" smtClean="0">
                <a:latin typeface="Consolas" panose="020B0609020204030204" pitchFamily="49" charset="0"/>
              </a:rPr>
            </a:br>
            <a:r>
              <a:rPr lang="en-US" sz="1450" dirty="0" smtClean="0">
                <a:latin typeface="Consolas" panose="020B0609020204030204" pitchFamily="49" charset="0"/>
              </a:rPr>
              <a:t>                               double      </a:t>
            </a:r>
            <a:r>
              <a:rPr lang="en-US" sz="1450" dirty="0" err="1" smtClean="0">
                <a:latin typeface="Consolas" panose="020B0609020204030204" pitchFamily="49" charset="0"/>
              </a:rPr>
              <a:t>const</a:t>
            </a:r>
            <a:r>
              <a:rPr lang="en-US" sz="1450" dirty="0" smtClean="0">
                <a:latin typeface="Consolas" panose="020B0609020204030204" pitchFamily="49" charset="0"/>
              </a:rPr>
              <a:t> </a:t>
            </a:r>
            <a:r>
              <a:rPr lang="en-US" sz="1450" dirty="0" err="1" smtClean="0">
                <a:latin typeface="Consolas" panose="020B0609020204030204" pitchFamily="49" charset="0"/>
              </a:rPr>
              <a:t>initial_value</a:t>
            </a:r>
            <a:r>
              <a:rPr lang="en-US" sz="1450" dirty="0" smtClean="0">
                <a:latin typeface="Consolas" panose="020B0609020204030204" pitchFamily="49" charset="0"/>
              </a:rPr>
              <a:t> ) {</a:t>
            </a: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if ( </a:t>
            </a:r>
            <a:r>
              <a:rPr lang="en-US" sz="1450" dirty="0" err="1" smtClean="0">
                <a:latin typeface="Consolas" panose="020B0609020204030204" pitchFamily="49" charset="0"/>
              </a:rPr>
              <a:t>array.array</a:t>
            </a:r>
            <a:r>
              <a:rPr lang="en-US" sz="1450" dirty="0" smtClean="0">
                <a:latin typeface="Consolas" panose="020B0609020204030204" pitchFamily="49" charset="0"/>
              </a:rPr>
              <a:t>_ != </a:t>
            </a:r>
            <a:r>
              <a:rPr lang="en-US" sz="1450" dirty="0" err="1" smtClean="0">
                <a:latin typeface="Consolas" panose="020B0609020204030204" pitchFamily="49" charset="0"/>
              </a:rPr>
              <a:t>nullptr</a:t>
            </a:r>
            <a:r>
              <a:rPr lang="en-US" sz="1450" dirty="0" smtClean="0">
                <a:latin typeface="Consolas" panose="020B0609020204030204" pitchFamily="49" charset="0"/>
              </a:rPr>
              <a:t> ) {</a:t>
            </a: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delete[] </a:t>
            </a:r>
            <a:r>
              <a:rPr lang="en-US" sz="1450" dirty="0" err="1" smtClean="0">
                <a:latin typeface="Consolas" panose="020B0609020204030204" pitchFamily="49" charset="0"/>
              </a:rPr>
              <a:t>array.array</a:t>
            </a:r>
            <a:r>
              <a:rPr lang="en-US" sz="1450" dirty="0" smtClean="0">
                <a:latin typeface="Consolas" panose="020B0609020204030204" pitchFamily="49" charset="0"/>
              </a:rPr>
              <a:t>_;</a:t>
            </a: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a:t>
            </a:r>
            <a:r>
              <a:rPr lang="en-US" sz="1450" dirty="0" err="1" smtClean="0">
                <a:latin typeface="Consolas" panose="020B0609020204030204" pitchFamily="49" charset="0"/>
              </a:rPr>
              <a:t>array.array</a:t>
            </a:r>
            <a:r>
              <a:rPr lang="en-US" sz="1450" dirty="0" smtClean="0">
                <a:latin typeface="Consolas" panose="020B0609020204030204" pitchFamily="49" charset="0"/>
              </a:rPr>
              <a:t>_ = </a:t>
            </a:r>
            <a:r>
              <a:rPr lang="en-US" sz="1450" dirty="0" err="1" smtClean="0">
                <a:latin typeface="Consolas" panose="020B0609020204030204" pitchFamily="49" charset="0"/>
              </a:rPr>
              <a:t>nullptr</a:t>
            </a:r>
            <a:r>
              <a:rPr lang="en-US" sz="1450" dirty="0" smtClean="0">
                <a:latin typeface="Consolas" panose="020B0609020204030204" pitchFamily="49" charset="0"/>
              </a:rPr>
              <a:t>;</a:t>
            </a: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a:t>
            </a:r>
            <a:r>
              <a:rPr lang="en-US" sz="1450" dirty="0" err="1" smtClean="0">
                <a:latin typeface="Consolas" panose="020B0609020204030204" pitchFamily="49" charset="0"/>
              </a:rPr>
              <a:t>array.capacity</a:t>
            </a:r>
            <a:r>
              <a:rPr lang="en-US" sz="1450" dirty="0" smtClean="0">
                <a:latin typeface="Consolas" panose="020B0609020204030204" pitchFamily="49" charset="0"/>
              </a:rPr>
              <a:t>_ = 0;</a:t>
            </a:r>
            <a:endParaRPr lang="en-US" sz="1450" dirty="0" smtClean="0">
              <a:latin typeface="Consolas" panose="020B0609020204030204" pitchFamily="49" charset="0"/>
            </a:endParaRP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450" dirty="0" smtClean="0">
                <a:latin typeface="Consolas" panose="020B0609020204030204" pitchFamily="49" charset="0"/>
              </a:rPr>
              <a:t>    </a:t>
            </a:r>
            <a:r>
              <a:rPr lang="en-US" sz="1450" dirty="0" err="1" smtClean="0">
                <a:latin typeface="Consolas" panose="020B0609020204030204" pitchFamily="49" charset="0"/>
              </a:rPr>
              <a:t>array.capacity</a:t>
            </a:r>
            <a:r>
              <a:rPr lang="en-US" sz="1450" dirty="0" smtClean="0">
                <a:latin typeface="Consolas" panose="020B0609020204030204" pitchFamily="49" charset="0"/>
              </a:rPr>
              <a:t>_ = capacity;</a:t>
            </a: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a:t>
            </a:r>
            <a:r>
              <a:rPr lang="en-US" sz="1450" dirty="0" err="1" smtClean="0">
                <a:latin typeface="Consolas" panose="020B0609020204030204" pitchFamily="49" charset="0"/>
              </a:rPr>
              <a:t>array.array</a:t>
            </a:r>
            <a:r>
              <a:rPr lang="en-US" sz="1450" dirty="0" smtClean="0">
                <a:latin typeface="Consolas" panose="020B0609020204030204" pitchFamily="49" charset="0"/>
              </a:rPr>
              <a:t>_ = new double[</a:t>
            </a:r>
            <a:r>
              <a:rPr lang="en-US" sz="1450" dirty="0" err="1" smtClean="0">
                <a:latin typeface="Consolas" panose="020B0609020204030204" pitchFamily="49" charset="0"/>
              </a:rPr>
              <a:t>array.capacity</a:t>
            </a:r>
            <a:r>
              <a:rPr lang="en-US" sz="1450" dirty="0" smtClean="0">
                <a:latin typeface="Consolas" panose="020B0609020204030204" pitchFamily="49" charset="0"/>
              </a:rPr>
              <a:t>_];</a:t>
            </a:r>
          </a:p>
          <a:p>
            <a:pPr marL="800100" lvl="2" indent="0">
              <a:buNone/>
            </a:pPr>
            <a:endParaRPr lang="en-US" sz="1200" dirty="0">
              <a:latin typeface="Consolas" panose="020B0609020204030204" pitchFamily="49" charset="0"/>
            </a:endParaRPr>
          </a:p>
          <a:p>
            <a:pPr marL="800100" lvl="2" indent="0">
              <a:buNone/>
            </a:pPr>
            <a:r>
              <a:rPr lang="en-US" sz="1450" dirty="0" smtClean="0">
                <a:latin typeface="Consolas" panose="020B0609020204030204" pitchFamily="49" charset="0"/>
              </a:rPr>
              <a:t>    for ( </a:t>
            </a:r>
            <a:r>
              <a:rPr lang="en-US" sz="1450" dirty="0" err="1" smtClean="0">
                <a:latin typeface="Consolas" panose="020B0609020204030204" pitchFamily="49" charset="0"/>
              </a:rPr>
              <a:t>std</a:t>
            </a:r>
            <a:r>
              <a:rPr lang="en-US" sz="1450" dirty="0" smtClean="0">
                <a:latin typeface="Consolas" panose="020B0609020204030204" pitchFamily="49" charset="0"/>
              </a:rPr>
              <a:t>::</a:t>
            </a:r>
            <a:r>
              <a:rPr lang="en-US" sz="1450" dirty="0" err="1" smtClean="0">
                <a:latin typeface="Consolas" panose="020B0609020204030204" pitchFamily="49" charset="0"/>
              </a:rPr>
              <a:t>size_t</a:t>
            </a:r>
            <a:r>
              <a:rPr lang="en-US" sz="1450" dirty="0" smtClean="0">
                <a:latin typeface="Consolas" panose="020B0609020204030204" pitchFamily="49" charset="0"/>
              </a:rPr>
              <a:t> k{0}; k &lt; </a:t>
            </a:r>
            <a:r>
              <a:rPr lang="en-US" sz="1450" dirty="0" err="1" smtClean="0">
                <a:latin typeface="Consolas" panose="020B0609020204030204" pitchFamily="49" charset="0"/>
              </a:rPr>
              <a:t>array.capacity</a:t>
            </a:r>
            <a:r>
              <a:rPr lang="en-US" sz="1450" dirty="0" smtClean="0">
                <a:latin typeface="Consolas" panose="020B0609020204030204" pitchFamily="49" charset="0"/>
              </a:rPr>
              <a:t>_; ++k ) {</a:t>
            </a: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a:t>
            </a:r>
            <a:r>
              <a:rPr lang="en-US" sz="1450" dirty="0" err="1" smtClean="0">
                <a:latin typeface="Consolas" panose="020B0609020204030204" pitchFamily="49" charset="0"/>
              </a:rPr>
              <a:t>array.array</a:t>
            </a:r>
            <a:r>
              <a:rPr lang="en-US" sz="1450" dirty="0" smtClean="0">
                <a:latin typeface="Consolas" panose="020B0609020204030204" pitchFamily="49" charset="0"/>
              </a:rPr>
              <a:t>_[k] = </a:t>
            </a:r>
            <a:r>
              <a:rPr lang="en-US" sz="1450" dirty="0" err="1" smtClean="0">
                <a:latin typeface="Consolas" panose="020B0609020204030204" pitchFamily="49" charset="0"/>
              </a:rPr>
              <a:t>initial_value</a:t>
            </a:r>
            <a:r>
              <a:rPr lang="en-US" sz="1450" dirty="0" smtClean="0">
                <a:latin typeface="Consolas" panose="020B0609020204030204" pitchFamily="49" charset="0"/>
              </a:rPr>
              <a:t>;</a:t>
            </a: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a:t>
            </a:r>
          </a:p>
          <a:p>
            <a:pPr marL="800100" lvl="2" indent="0">
              <a:buNone/>
            </a:pPr>
            <a:r>
              <a:rPr lang="en-US" sz="1450" dirty="0">
                <a:latin typeface="Consolas" panose="020B0609020204030204" pitchFamily="49" charset="0"/>
              </a:rPr>
              <a:t>}</a:t>
            </a:r>
            <a:endParaRPr lang="en-US" sz="1450" dirty="0" smtClean="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22401080"/>
      </p:ext>
    </p:extLst>
  </p:cSld>
  <p:clrMapOvr>
    <a:masterClrMapping/>
  </p:clrMapOvr>
  <mc:AlternateContent xmlns:mc="http://schemas.openxmlformats.org/markup-compatibility/2006">
    <mc:Choice xmlns:p14="http://schemas.microsoft.com/office/powerpoint/2010/main" Requires="p14">
      <p:transition spd="slow" p14:dur="2000" advTm="119648"/>
    </mc:Choice>
    <mc:Fallback>
      <p:transition spd="slow" advTm="119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Array class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This initialization and clean-up, however, could be better performed</a:t>
            </a:r>
            <a:br>
              <a:rPr lang="en-US" dirty="0" smtClean="0"/>
            </a:br>
            <a:r>
              <a:rPr lang="en-US" dirty="0" smtClean="0"/>
              <a:t>by appropriate functions:</a:t>
            </a:r>
          </a:p>
          <a:p>
            <a:pPr marL="800100" lvl="2" indent="0">
              <a:buNone/>
            </a:pPr>
            <a:r>
              <a:rPr lang="en-US" sz="1600" dirty="0" smtClean="0">
                <a:latin typeface="Consolas" panose="020B0609020204030204" pitchFamily="49" charset="0"/>
              </a:rPr>
              <a:t>void </a:t>
            </a:r>
            <a:r>
              <a:rPr lang="en-US" sz="1600" dirty="0" err="1">
                <a:latin typeface="Consolas" panose="020B0609020204030204" pitchFamily="49" charset="0"/>
              </a:rPr>
              <a:t>array_</a:t>
            </a:r>
            <a:r>
              <a:rPr lang="en-US" sz="1600" dirty="0" err="1" smtClean="0">
                <a:latin typeface="Consolas" panose="020B0609020204030204" pitchFamily="49" charset="0"/>
              </a:rPr>
              <a:t>clean_up</a:t>
            </a:r>
            <a:r>
              <a:rPr lang="en-US" sz="1600" dirty="0" smtClean="0">
                <a:latin typeface="Consolas" panose="020B0609020204030204" pitchFamily="49" charset="0"/>
              </a:rPr>
              <a:t>( Array &amp;array </a:t>
            </a:r>
            <a:r>
              <a:rPr lang="en-US" sz="1600" dirty="0" smtClean="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void </a:t>
            </a:r>
            <a:r>
              <a:rPr lang="en-US" sz="1600" dirty="0" err="1">
                <a:latin typeface="Consolas" panose="020B0609020204030204" pitchFamily="49" charset="0"/>
              </a:rPr>
              <a:t>array_</a:t>
            </a:r>
            <a:r>
              <a:rPr lang="en-US" sz="1600" dirty="0" err="1" smtClean="0">
                <a:latin typeface="Consolas" panose="020B0609020204030204" pitchFamily="49" charset="0"/>
              </a:rPr>
              <a:t>clean_up</a:t>
            </a:r>
            <a:r>
              <a:rPr lang="en-US" sz="1600" dirty="0" smtClean="0">
                <a:latin typeface="Consolas" panose="020B0609020204030204" pitchFamily="49" charset="0"/>
              </a:rPr>
              <a:t>( </a:t>
            </a:r>
            <a:r>
              <a:rPr lang="en-US" sz="1600" dirty="0">
                <a:latin typeface="Consolas" panose="020B0609020204030204" pitchFamily="49" charset="0"/>
              </a:rPr>
              <a:t>Array &amp;</a:t>
            </a:r>
            <a:r>
              <a:rPr lang="en-US" sz="1600" dirty="0" smtClean="0">
                <a:latin typeface="Consolas" panose="020B0609020204030204" pitchFamily="49" charset="0"/>
              </a:rPr>
              <a:t>array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In C++, it is completely acceptable to call 'delete[]'</a:t>
            </a:r>
          </a:p>
          <a:p>
            <a:pPr marL="800100" lvl="2" indent="0">
              <a:buNone/>
            </a:pPr>
            <a:r>
              <a:rPr lang="en-US" sz="1600" dirty="0" smtClean="0">
                <a:latin typeface="Consolas" panose="020B0609020204030204" pitchFamily="49" charset="0"/>
              </a:rPr>
              <a:t>    // on a null pointer</a:t>
            </a: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delete[] </a:t>
            </a:r>
            <a:r>
              <a:rPr lang="en-US" sz="1600" dirty="0" err="1" smtClean="0">
                <a:latin typeface="Consolas" panose="020B0609020204030204" pitchFamily="49" charset="0"/>
              </a:rPr>
              <a:t>array.array</a:t>
            </a:r>
            <a:r>
              <a:rPr lang="en-US" sz="1600" dirty="0" smtClean="0">
                <a:latin typeface="Consolas" panose="020B0609020204030204" pitchFamily="49" charset="0"/>
              </a:rPr>
              <a:t>_;</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array.array</a:t>
            </a:r>
            <a:r>
              <a:rPr lang="en-US" sz="1600" dirty="0" smtClean="0">
                <a:latin typeface="Consolas" panose="020B0609020204030204" pitchFamily="49" charset="0"/>
              </a:rPr>
              <a:t>_ = </a:t>
            </a:r>
            <a:r>
              <a:rPr lang="en-US" sz="1600" dirty="0" err="1" smtClean="0">
                <a:latin typeface="Consolas" panose="020B0609020204030204" pitchFamily="49" charset="0"/>
              </a:rPr>
              <a:t>nullptr</a:t>
            </a:r>
            <a:r>
              <a:rPr lang="en-US" sz="1600" dirty="0" smtClean="0">
                <a:latin typeface="Consolas" panose="020B0609020204030204" pitchFamily="49" charset="0"/>
              </a:rPr>
              <a:t>;</a:t>
            </a: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array.capacity</a:t>
            </a:r>
            <a:r>
              <a:rPr lang="en-US" sz="1600" dirty="0" smtClean="0">
                <a:latin typeface="Consolas" panose="020B0609020204030204" pitchFamily="49" charset="0"/>
              </a:rPr>
              <a:t>_ = 0;</a:t>
            </a:r>
          </a:p>
          <a:p>
            <a:pPr marL="800100" lvl="2" indent="0">
              <a:buNone/>
            </a:pPr>
            <a:r>
              <a:rPr lang="en-US" sz="1600" dirty="0">
                <a:latin typeface="Consolas" panose="020B0609020204030204" pitchFamily="49" charset="0"/>
              </a:rPr>
              <a:t>}</a:t>
            </a:r>
            <a:endParaRPr lang="en-US" sz="1600" dirty="0" smtClean="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29633683"/>
      </p:ext>
    </p:extLst>
  </p:cSld>
  <p:clrMapOvr>
    <a:masterClrMapping/>
  </p:clrMapOvr>
  <mc:AlternateContent xmlns:mc="http://schemas.openxmlformats.org/markup-compatibility/2006">
    <mc:Choice xmlns:p14="http://schemas.microsoft.com/office/powerpoint/2010/main" Requires="p14">
      <p:transition spd="slow" p14:dur="2000" advTm="73121"/>
    </mc:Choice>
    <mc:Fallback>
      <p:transition spd="slow" advTm="7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Array class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You could use this array class as follows:</a:t>
            </a: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Array </a:t>
            </a:r>
            <a:r>
              <a:rPr lang="en-US" sz="1600" dirty="0" err="1" smtClean="0">
                <a:latin typeface="Consolas" panose="020B0609020204030204" pitchFamily="49" charset="0"/>
              </a:rPr>
              <a:t>my_array</a:t>
            </a:r>
            <a:r>
              <a:rPr lang="en-US" sz="1600" dirty="0" smtClean="0">
                <a:latin typeface="Consolas" panose="020B0609020204030204" pitchFamily="49" charset="0"/>
              </a:rPr>
              <a:t>{};</a:t>
            </a: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array_init</a:t>
            </a:r>
            <a:r>
              <a:rPr lang="en-US" sz="1600" dirty="0" smtClean="0">
                <a:latin typeface="Consolas" panose="020B0609020204030204" pitchFamily="49" charset="0"/>
              </a:rPr>
              <a:t>( </a:t>
            </a:r>
            <a:r>
              <a:rPr lang="en-US" sz="1600" dirty="0" err="1" smtClean="0">
                <a:latin typeface="Consolas" panose="020B0609020204030204" pitchFamily="49" charset="0"/>
              </a:rPr>
              <a:t>my_array</a:t>
            </a:r>
            <a:r>
              <a:rPr lang="en-US" sz="1600" dirty="0" smtClean="0">
                <a:latin typeface="Consolas" panose="020B0609020204030204" pitchFamily="49" charset="0"/>
              </a:rPr>
              <a:t>, </a:t>
            </a:r>
            <a:r>
              <a:rPr lang="en-US" sz="1600" dirty="0" smtClean="0">
                <a:latin typeface="Consolas" panose="020B0609020204030204" pitchFamily="49" charset="0"/>
              </a:rPr>
              <a:t>32, 1.5 </a:t>
            </a:r>
            <a:r>
              <a:rPr lang="en-US" sz="1600" dirty="0" smtClean="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 Use '</a:t>
            </a:r>
            <a:r>
              <a:rPr lang="en-US" sz="1600" dirty="0" err="1" smtClean="0">
                <a:latin typeface="Consolas" panose="020B0609020204030204" pitchFamily="49" charset="0"/>
              </a:rPr>
              <a:t>my_array</a:t>
            </a:r>
            <a:r>
              <a:rPr lang="en-US" sz="1600" dirty="0" smtClean="0">
                <a:latin typeface="Consolas" panose="020B0609020204030204" pitchFamily="49" charset="0"/>
              </a:rPr>
              <a:t>' </a:t>
            </a: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err="1">
                <a:latin typeface="Consolas" panose="020B0609020204030204" pitchFamily="49" charset="0"/>
              </a:rPr>
              <a:t>array_</a:t>
            </a:r>
            <a:r>
              <a:rPr lang="en-US" sz="1600" dirty="0" err="1" smtClean="0">
                <a:latin typeface="Consolas" panose="020B0609020204030204" pitchFamily="49" charset="0"/>
              </a:rPr>
              <a:t>clean_up</a:t>
            </a:r>
            <a:r>
              <a:rPr lang="en-US" sz="1600" dirty="0" smtClean="0">
                <a:latin typeface="Consolas" panose="020B0609020204030204" pitchFamily="49" charset="0"/>
              </a:rPr>
              <a:t>( </a:t>
            </a:r>
            <a:r>
              <a:rPr lang="en-US" sz="1600" dirty="0" err="1" smtClean="0">
                <a:latin typeface="Consolas" panose="020B0609020204030204" pitchFamily="49" charset="0"/>
              </a:rPr>
              <a:t>my_array</a:t>
            </a:r>
            <a:r>
              <a:rPr lang="en-US" sz="1600" dirty="0" smtClean="0">
                <a:latin typeface="Consolas" panose="020B0609020204030204" pitchFamily="49" charset="0"/>
              </a:rPr>
              <a:t> );</a:t>
            </a:r>
          </a:p>
          <a:p>
            <a:pPr marL="800100" lvl="2" indent="0">
              <a:buNone/>
            </a:pP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return 0;</a:t>
            </a:r>
          </a:p>
          <a:p>
            <a:pPr marL="800100" lvl="2" indent="0">
              <a:buNone/>
            </a:pPr>
            <a:r>
              <a:rPr lang="en-US" sz="1600" dirty="0">
                <a:latin typeface="Consolas" panose="020B0609020204030204" pitchFamily="49" charset="0"/>
              </a:rPr>
              <a:t>}</a:t>
            </a:r>
            <a:endParaRPr lang="en-US" sz="1600" dirty="0" smtClean="0">
              <a:latin typeface="Consolas" panose="020B0609020204030204" pitchFamily="49"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3786602"/>
      </p:ext>
    </p:extLst>
  </p:cSld>
  <p:clrMapOvr>
    <a:masterClrMapping/>
  </p:clrMapOvr>
  <mc:AlternateContent xmlns:mc="http://schemas.openxmlformats.org/markup-compatibility/2006">
    <mc:Choice xmlns:p14="http://schemas.microsoft.com/office/powerpoint/2010/main" Requires="p14">
      <p:transition spd="slow" p14:dur="2000" advTm="70287"/>
    </mc:Choice>
    <mc:Fallback>
      <p:transition spd="slow" advTm="70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Array class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You could author other functions:</a:t>
            </a:r>
          </a:p>
          <a:p>
            <a:pPr marL="800100" lvl="2" indent="0">
              <a:buNone/>
            </a:pPr>
            <a:r>
              <a:rPr lang="en-US" sz="1600" dirty="0" smtClean="0">
                <a:latin typeface="Consolas" panose="020B0609020204030204" pitchFamily="49" charset="0"/>
              </a:rPr>
              <a:t>void </a:t>
            </a:r>
            <a:r>
              <a:rPr lang="en-US" sz="1600" dirty="0" err="1">
                <a:latin typeface="Consolas" panose="020B0609020204030204" pitchFamily="49" charset="0"/>
              </a:rPr>
              <a:t>array_</a:t>
            </a:r>
            <a:r>
              <a:rPr lang="en-US" sz="1600" dirty="0" err="1" smtClean="0">
                <a:latin typeface="Consolas" panose="020B0609020204030204" pitchFamily="49" charset="0"/>
              </a:rPr>
              <a:t>reset</a:t>
            </a:r>
            <a:r>
              <a:rPr lang="en-US" sz="1600" dirty="0" smtClean="0">
                <a:latin typeface="Consolas" panose="020B0609020204030204" pitchFamily="49" charset="0"/>
              </a:rPr>
              <a:t>( Array &amp;array, double </a:t>
            </a:r>
            <a:r>
              <a:rPr lang="en-US" sz="1600" dirty="0" err="1" smtClean="0">
                <a:latin typeface="Consolas" panose="020B0609020204030204" pitchFamily="49" charset="0"/>
              </a:rPr>
              <a:t>const</a:t>
            </a:r>
            <a:r>
              <a:rPr lang="en-US" sz="1600" dirty="0" smtClean="0">
                <a:latin typeface="Consolas" panose="020B0609020204030204" pitchFamily="49" charset="0"/>
              </a:rPr>
              <a:t> </a:t>
            </a:r>
            <a:r>
              <a:rPr lang="en-US" sz="1600" dirty="0" err="1" smtClean="0">
                <a:latin typeface="Consolas" panose="020B0609020204030204" pitchFamily="49" charset="0"/>
              </a:rPr>
              <a:t>new_value</a:t>
            </a:r>
            <a:r>
              <a:rPr lang="en-US" sz="1600" dirty="0">
                <a:latin typeface="Consolas" panose="020B0609020204030204" pitchFamily="49" charset="0"/>
              </a:rPr>
              <a:t> </a:t>
            </a:r>
            <a:r>
              <a:rPr lang="en-US" sz="1600" dirty="0" smtClean="0">
                <a:latin typeface="Consolas" panose="020B0609020204030204" pitchFamily="49" charset="0"/>
              </a:rPr>
              <a:t>= 0.0 );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void </a:t>
            </a:r>
            <a:r>
              <a:rPr lang="en-US" sz="1600" dirty="0" err="1">
                <a:latin typeface="Consolas" panose="020B0609020204030204" pitchFamily="49" charset="0"/>
              </a:rPr>
              <a:t>array_</a:t>
            </a:r>
            <a:r>
              <a:rPr lang="en-US" sz="1600" dirty="0" err="1" smtClean="0">
                <a:latin typeface="Consolas" panose="020B0609020204030204" pitchFamily="49" charset="0"/>
              </a:rPr>
              <a:t>reset</a:t>
            </a:r>
            <a:r>
              <a:rPr lang="en-US" sz="1600" dirty="0">
                <a:latin typeface="Consolas" panose="020B0609020204030204" pitchFamily="49" charset="0"/>
              </a:rPr>
              <a:t>( Array &amp;array, double </a:t>
            </a:r>
            <a:r>
              <a:rPr lang="en-US" sz="1600" dirty="0" err="1">
                <a:latin typeface="Consolas" panose="020B0609020204030204" pitchFamily="49" charset="0"/>
              </a:rPr>
              <a:t>const</a:t>
            </a:r>
            <a:r>
              <a:rPr lang="en-US" sz="1600" dirty="0">
                <a:latin typeface="Consolas" panose="020B0609020204030204" pitchFamily="49" charset="0"/>
              </a:rPr>
              <a:t> </a:t>
            </a:r>
            <a:r>
              <a:rPr lang="en-US" sz="1600" dirty="0" err="1">
                <a:latin typeface="Consolas" panose="020B0609020204030204" pitchFamily="49" charset="0"/>
              </a:rPr>
              <a:t>new_value</a:t>
            </a: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r>
              <a:rPr lang="en-US" sz="1600" dirty="0" smtClean="0">
                <a:latin typeface="Consolas" panose="020B0609020204030204" pitchFamily="49" charset="0"/>
              </a:rPr>
              <a:t>    // Cannot reset if there is no array allocated</a:t>
            </a:r>
          </a:p>
          <a:p>
            <a:pPr marL="800100" lvl="2" indent="0">
              <a:buNone/>
            </a:pPr>
            <a:r>
              <a:rPr lang="en-US" sz="1600" dirty="0" smtClean="0">
                <a:latin typeface="Consolas" panose="020B0609020204030204" pitchFamily="49" charset="0"/>
              </a:rPr>
              <a:t>    if ( </a:t>
            </a:r>
            <a:r>
              <a:rPr lang="en-US" sz="1600" dirty="0" err="1" smtClean="0">
                <a:latin typeface="Consolas" panose="020B0609020204030204" pitchFamily="49" charset="0"/>
              </a:rPr>
              <a:t>array.array</a:t>
            </a:r>
            <a:r>
              <a:rPr lang="en-US" sz="1600" dirty="0" smtClean="0">
                <a:latin typeface="Consolas" panose="020B0609020204030204" pitchFamily="49" charset="0"/>
              </a:rPr>
              <a:t>_ == </a:t>
            </a:r>
            <a:r>
              <a:rPr lang="en-US" sz="1600" dirty="0" err="1" smtClean="0">
                <a:latin typeface="Consolas" panose="020B0609020204030204" pitchFamily="49" charset="0"/>
              </a:rPr>
              <a:t>nullptr</a:t>
            </a:r>
            <a:r>
              <a:rPr lang="en-US" sz="1600" dirty="0" smtClean="0">
                <a:latin typeface="Consolas" panose="020B0609020204030204" pitchFamily="49" charset="0"/>
              </a:rPr>
              <a:t>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return;</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a:t>
            </a:r>
            <a:r>
              <a:rPr lang="en-US" sz="1600" dirty="0" err="1" smtClean="0">
                <a:latin typeface="Consolas" panose="020B0609020204030204" pitchFamily="49" charset="0"/>
              </a:rPr>
              <a:t>array.capacity</a:t>
            </a:r>
            <a:r>
              <a:rPr lang="en-US" sz="1600" dirty="0" smtClean="0">
                <a:latin typeface="Consolas" panose="020B0609020204030204" pitchFamily="49" charset="0"/>
              </a:rPr>
              <a:t>_; ++k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array.array</a:t>
            </a:r>
            <a:r>
              <a:rPr lang="en-US" sz="1600" dirty="0" smtClean="0">
                <a:latin typeface="Consolas" panose="020B0609020204030204" pitchFamily="49" charset="0"/>
              </a:rPr>
              <a:t>_[k] = </a:t>
            </a:r>
            <a:r>
              <a:rPr lang="en-US" sz="1600" dirty="0" err="1" smtClean="0">
                <a:latin typeface="Consolas" panose="020B0609020204030204" pitchFamily="49" charset="0"/>
              </a:rPr>
              <a:t>new_value</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r>
              <a:rPr lang="en-US" sz="1600" dirty="0">
                <a:latin typeface="Consolas" panose="020B0609020204030204" pitchFamily="49" charset="0"/>
              </a:rPr>
              <a:t>}</a:t>
            </a:r>
          </a:p>
          <a:p>
            <a:pPr marL="800100" lvl="2" indent="0">
              <a:buNone/>
            </a:pPr>
            <a:endParaRPr lang="en-US" sz="1600" dirty="0" smtClean="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41330857"/>
      </p:ext>
    </p:extLst>
  </p:cSld>
  <p:clrMapOvr>
    <a:masterClrMapping/>
  </p:clrMapOvr>
  <mc:AlternateContent xmlns:mc="http://schemas.openxmlformats.org/markup-compatibility/2006">
    <mc:Choice xmlns:p14="http://schemas.microsoft.com/office/powerpoint/2010/main" Requires="p14">
      <p:transition spd="slow" p14:dur="2000" advTm="58594"/>
    </mc:Choice>
    <mc:Fallback>
      <p:transition spd="slow" advTm="58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Array class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You could author other functions</a:t>
            </a:r>
            <a:r>
              <a:rPr lang="en-US" dirty="0" smtClean="0"/>
              <a:t>:</a:t>
            </a:r>
          </a:p>
          <a:p>
            <a:pPr marL="800100" lvl="2" indent="0">
              <a:buNone/>
            </a:pPr>
            <a:r>
              <a:rPr lang="en-US" sz="1600" dirty="0" smtClean="0">
                <a:latin typeface="Consolas" panose="020B0609020204030204" pitchFamily="49" charset="0"/>
              </a:rPr>
              <a:t>double </a:t>
            </a:r>
            <a:r>
              <a:rPr lang="en-US" sz="1600" dirty="0" err="1" smtClean="0">
                <a:latin typeface="Consolas" panose="020B0609020204030204" pitchFamily="49" charset="0"/>
              </a:rPr>
              <a:t>array_average</a:t>
            </a:r>
            <a:r>
              <a:rPr lang="en-US" sz="1600" dirty="0" smtClean="0">
                <a:latin typeface="Consolas" panose="020B0609020204030204" pitchFamily="49" charset="0"/>
              </a:rPr>
              <a:t>( Array &amp;array );</a:t>
            </a: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double </a:t>
            </a:r>
            <a:r>
              <a:rPr lang="en-US" sz="1600" dirty="0" err="1" smtClean="0">
                <a:latin typeface="Consolas" panose="020B0609020204030204" pitchFamily="49" charset="0"/>
              </a:rPr>
              <a:t>array_average</a:t>
            </a:r>
            <a:r>
              <a:rPr lang="en-US" sz="1600" dirty="0" smtClean="0">
                <a:latin typeface="Consolas" panose="020B0609020204030204" pitchFamily="49" charset="0"/>
              </a:rPr>
              <a:t>( Array &amp;array ) {</a:t>
            </a:r>
          </a:p>
          <a:p>
            <a:pPr marL="800100" lvl="2" indent="0">
              <a:buNone/>
            </a:pPr>
            <a:r>
              <a:rPr lang="en-US" sz="1600" dirty="0" smtClean="0">
                <a:latin typeface="Consolas" panose="020B0609020204030204" pitchFamily="49" charset="0"/>
              </a:rPr>
              <a:t>    // Cannot calculate an average if there is no array allocated</a:t>
            </a:r>
          </a:p>
          <a:p>
            <a:pPr marL="800100" lvl="2" indent="0">
              <a:buNone/>
            </a:pPr>
            <a:r>
              <a:rPr lang="en-US" sz="1600" dirty="0" smtClean="0">
                <a:latin typeface="Consolas" panose="020B0609020204030204" pitchFamily="49" charset="0"/>
              </a:rPr>
              <a:t>    if ( </a:t>
            </a:r>
            <a:r>
              <a:rPr lang="en-US" sz="1600" dirty="0" err="1" smtClean="0">
                <a:latin typeface="Consolas" panose="020B0609020204030204" pitchFamily="49" charset="0"/>
              </a:rPr>
              <a:t>array.array</a:t>
            </a:r>
            <a:r>
              <a:rPr lang="en-US" sz="1600" dirty="0" smtClean="0">
                <a:latin typeface="Consolas" panose="020B0609020204030204" pitchFamily="49" charset="0"/>
              </a:rPr>
              <a:t>_ == </a:t>
            </a:r>
            <a:r>
              <a:rPr lang="en-US" sz="1600" dirty="0" err="1" smtClean="0">
                <a:latin typeface="Consolas" panose="020B0609020204030204" pitchFamily="49" charset="0"/>
              </a:rPr>
              <a:t>nullptr</a:t>
            </a:r>
            <a:r>
              <a:rPr lang="en-US" sz="1600" dirty="0" smtClean="0">
                <a:latin typeface="Consolas" panose="020B0609020204030204" pitchFamily="49" charset="0"/>
              </a:rPr>
              <a:t> ) {</a:t>
            </a:r>
          </a:p>
          <a:p>
            <a:pPr marL="800100" lvl="2" indent="0">
              <a:buNone/>
            </a:pPr>
            <a:r>
              <a:rPr lang="en-US" sz="1600" dirty="0" smtClean="0">
                <a:latin typeface="Consolas" panose="020B0609020204030204" pitchFamily="49" charset="0"/>
              </a:rPr>
              <a:t>        return 0.0;</a:t>
            </a:r>
          </a:p>
          <a:p>
            <a:pPr marL="800100" lvl="2" indent="0">
              <a:buNone/>
            </a:pPr>
            <a:r>
              <a:rPr lang="en-US" sz="1600" dirty="0" smtClean="0">
                <a:latin typeface="Consolas" panose="020B0609020204030204" pitchFamily="49" charset="0"/>
              </a:rPr>
              <a:t>    }</a:t>
            </a: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double sum{ 0.0 };</a:t>
            </a: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a:t>
            </a:r>
            <a:r>
              <a:rPr lang="en-US" sz="1600" dirty="0" err="1" smtClean="0">
                <a:latin typeface="Consolas" panose="020B0609020204030204" pitchFamily="49" charset="0"/>
              </a:rPr>
              <a:t>array.capacity</a:t>
            </a:r>
            <a:r>
              <a:rPr lang="en-US" sz="1600" dirty="0" smtClean="0">
                <a:latin typeface="Consolas" panose="020B0609020204030204" pitchFamily="49" charset="0"/>
              </a:rPr>
              <a:t>_; ++k ) {</a:t>
            </a:r>
          </a:p>
          <a:p>
            <a:pPr marL="800100" lvl="2" indent="0">
              <a:buNone/>
            </a:pPr>
            <a:r>
              <a:rPr lang="en-US" sz="1600" dirty="0" smtClean="0">
                <a:latin typeface="Consolas" panose="020B0609020204030204" pitchFamily="49" charset="0"/>
              </a:rPr>
              <a:t>        sum += </a:t>
            </a:r>
            <a:r>
              <a:rPr lang="en-US" sz="1600" dirty="0" err="1" smtClean="0">
                <a:latin typeface="Consolas" panose="020B0609020204030204" pitchFamily="49" charset="0"/>
              </a:rPr>
              <a:t>array.array</a:t>
            </a:r>
            <a:r>
              <a:rPr lang="en-US" sz="1600" dirty="0" smtClean="0">
                <a:latin typeface="Consolas" panose="020B0609020204030204" pitchFamily="49" charset="0"/>
              </a:rPr>
              <a:t>_[k];</a:t>
            </a:r>
          </a:p>
          <a:p>
            <a:pPr marL="800100" lvl="2" indent="0">
              <a:buNone/>
            </a:pPr>
            <a:r>
              <a:rPr lang="en-US" sz="1600" dirty="0" smtClean="0">
                <a:latin typeface="Consolas" panose="020B0609020204030204" pitchFamily="49" charset="0"/>
              </a:rPr>
              <a:t>    }</a:t>
            </a: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return sum/</a:t>
            </a:r>
            <a:r>
              <a:rPr lang="en-US" sz="1600" dirty="0" err="1" smtClean="0">
                <a:latin typeface="Consolas" panose="020B0609020204030204" pitchFamily="49" charset="0"/>
              </a:rPr>
              <a:t>array.capacity</a:t>
            </a:r>
            <a:r>
              <a:rPr lang="en-US" sz="1600" dirty="0" smtClean="0">
                <a:latin typeface="Consolas" panose="020B0609020204030204" pitchFamily="49" charset="0"/>
              </a:rPr>
              <a:t>_;</a:t>
            </a:r>
          </a:p>
          <a:p>
            <a:pPr marL="800100" lvl="2" indent="0">
              <a:buNone/>
            </a:pPr>
            <a:r>
              <a:rPr lang="en-US" sz="1600" dirty="0" smtClean="0">
                <a:latin typeface="Consolas" panose="020B0609020204030204" pitchFamily="49" charset="0"/>
              </a:rPr>
              <a:t>}</a:t>
            </a:r>
          </a:p>
          <a:p>
            <a:pPr marL="800100" lvl="2" indent="0">
              <a:buNone/>
            </a:pPr>
            <a:endParaRPr lang="en-US" sz="1600" dirty="0" smtClean="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39727721"/>
      </p:ext>
    </p:extLst>
  </p:cSld>
  <p:clrMapOvr>
    <a:masterClrMapping/>
  </p:clrMapOvr>
  <mc:AlternateContent xmlns:mc="http://schemas.openxmlformats.org/markup-compatibility/2006">
    <mc:Choice xmlns:p14="http://schemas.microsoft.com/office/powerpoint/2010/main" Requires="p14">
      <p:transition spd="slow" p14:dur="2000" advTm="63055"/>
    </mc:Choice>
    <mc:Fallback>
      <p:transition spd="slow" advTm="6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Functions on vectors</a:t>
            </a:r>
            <a:endParaRPr lang="en-CA" dirty="0"/>
          </a:p>
        </p:txBody>
      </p:sp>
      <p:sp>
        <p:nvSpPr>
          <p:cNvPr id="3" name="Content Placeholder 2"/>
          <p:cNvSpPr>
            <a:spLocks noGrp="1"/>
          </p:cNvSpPr>
          <p:nvPr>
            <p:ph idx="1"/>
          </p:nvPr>
        </p:nvSpPr>
        <p:spPr/>
        <p:txBody>
          <a:bodyPr/>
          <a:lstStyle/>
          <a:p>
            <a:r>
              <a:rPr lang="en-CA" dirty="0" smtClean="0"/>
              <a:t>Consider this </a:t>
            </a:r>
            <a:r>
              <a:rPr lang="en-CA" dirty="0" smtClean="0">
                <a:latin typeface="Consolas" panose="020B0609020204030204" pitchFamily="49" charset="0"/>
                <a:cs typeface="Consolas" panose="020B0609020204030204" pitchFamily="49" charset="0"/>
              </a:rPr>
              <a:t>Vector_3d</a:t>
            </a:r>
            <a:r>
              <a:rPr lang="en-CA" dirty="0" smtClean="0"/>
              <a:t> class </a:t>
            </a:r>
          </a:p>
          <a:p>
            <a:pPr marL="800100" lvl="2" indent="0">
              <a:buNone/>
            </a:pPr>
            <a:r>
              <a:rPr lang="en-CA" dirty="0" smtClean="0">
                <a:latin typeface="Consolas" panose="020B0609020204030204" pitchFamily="49" charset="0"/>
                <a:cs typeface="Consolas" panose="020B0609020204030204" pitchFamily="49" charset="0"/>
              </a:rPr>
              <a:t>class Vector_3d;</a:t>
            </a:r>
          </a:p>
          <a:p>
            <a:pPr marL="800100" lvl="2" indent="0">
              <a:buNone/>
            </a:pPr>
            <a:endParaRPr lang="en-US" dirty="0">
              <a:latin typeface="Consolas" panose="020B0609020204030204" pitchFamily="49" charset="0"/>
              <a:cs typeface="Consolas" panose="020B0609020204030204" pitchFamily="49" charset="0"/>
            </a:endParaRPr>
          </a:p>
          <a:p>
            <a:pPr marL="800100" lvl="2" indent="0">
              <a:buNone/>
            </a:pPr>
            <a:r>
              <a:rPr lang="en-US" dirty="0" smtClean="0">
                <a:latin typeface="Consolas" panose="020B0609020204030204" pitchFamily="49" charset="0"/>
                <a:cs typeface="Consolas" panose="020B0609020204030204" pitchFamily="49" charset="0"/>
              </a:rPr>
              <a:t>class Vector_3d {</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public:</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 Member variables</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double x_;</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double y_;</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double z_;</a:t>
            </a:r>
          </a:p>
          <a:p>
            <a:pPr marL="800100" lvl="2" indent="0">
              <a:buNone/>
            </a:pPr>
            <a:r>
              <a:rPr lang="en-US" dirty="0" smtClean="0">
                <a:latin typeface="Consolas" panose="020B0609020204030204" pitchFamily="49" charset="0"/>
                <a:cs typeface="Consolas" panose="020B0609020204030204" pitchFamily="49" charset="0"/>
              </a:rPr>
              <a:t>};</a:t>
            </a: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817481"/>
      </p:ext>
    </p:extLst>
  </p:cSld>
  <p:clrMapOvr>
    <a:masterClrMapping/>
  </p:clrMapOvr>
  <mc:AlternateContent xmlns:mc="http://schemas.openxmlformats.org/markup-compatibility/2006" xmlns:p14="http://schemas.microsoft.com/office/powerpoint/2010/main">
    <mc:Choice Requires="p14">
      <p:transition spd="slow" p14:dur="2000" advTm="24816"/>
    </mc:Choice>
    <mc:Fallback xmlns="">
      <p:transition spd="slow" advTm="2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Array class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There are many other array functions you could author:</a:t>
            </a:r>
          </a:p>
          <a:p>
            <a:pPr lvl="1"/>
            <a:r>
              <a:rPr lang="en-US" dirty="0" smtClean="0"/>
              <a:t>Checking if the array is sorted</a:t>
            </a:r>
          </a:p>
          <a:p>
            <a:pPr lvl="1"/>
            <a:r>
              <a:rPr lang="en-US" dirty="0" smtClean="0"/>
              <a:t>Sorting the array</a:t>
            </a:r>
          </a:p>
          <a:p>
            <a:pPr lvl="1"/>
            <a:r>
              <a:rPr lang="en-US" dirty="0" smtClean="0"/>
              <a:t>Searching the array linearly</a:t>
            </a:r>
          </a:p>
          <a:p>
            <a:pPr lvl="1"/>
            <a:r>
              <a:rPr lang="en-US" dirty="0" smtClean="0"/>
              <a:t>Searching the array using a binary search</a:t>
            </a:r>
          </a:p>
          <a:p>
            <a:pPr lvl="1"/>
            <a:endParaRPr lang="en-US" dirty="0"/>
          </a:p>
          <a:p>
            <a:r>
              <a:rPr lang="en-US" dirty="0" smtClean="0"/>
              <a:t>This, however, will be left for later</a:t>
            </a:r>
          </a:p>
          <a:p>
            <a:pPr lvl="1"/>
            <a:r>
              <a:rPr lang="en-US" dirty="0" smtClean="0"/>
              <a:t>Right now, our biggest problem is we are always required to check</a:t>
            </a:r>
            <a:br>
              <a:rPr lang="en-US" dirty="0" smtClean="0"/>
            </a:br>
            <a:r>
              <a:rPr lang="en-US" dirty="0" smtClean="0"/>
              <a:t>if the </a:t>
            </a:r>
            <a:r>
              <a:rPr lang="en-US" dirty="0" smtClean="0">
                <a:latin typeface="Consolas" panose="020B0609020204030204" pitchFamily="49" charset="0"/>
              </a:rPr>
              <a:t>array_</a:t>
            </a:r>
            <a:r>
              <a:rPr lang="en-US" dirty="0" smtClean="0"/>
              <a:t> member variable is </a:t>
            </a:r>
            <a:r>
              <a:rPr lang="en-US" dirty="0" err="1" smtClean="0">
                <a:latin typeface="Consolas" panose="020B0609020204030204" pitchFamily="49" charset="0"/>
              </a:rPr>
              <a:t>nullptr</a:t>
            </a:r>
            <a:endParaRPr lang="en-US" dirty="0" smtClean="0"/>
          </a:p>
          <a:p>
            <a:pPr lvl="1"/>
            <a:r>
              <a:rPr lang="en-US" dirty="0" smtClean="0"/>
              <a:t>When we fix this, we’ll author a better array class</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83225683"/>
      </p:ext>
    </p:extLst>
  </p:cSld>
  <p:clrMapOvr>
    <a:masterClrMapping/>
  </p:clrMapOvr>
  <mc:AlternateContent xmlns:mc="http://schemas.openxmlformats.org/markup-compatibility/2006">
    <mc:Choice xmlns:p14="http://schemas.microsoft.com/office/powerpoint/2010/main" Requires="p14">
      <p:transition spd="slow" p14:dur="2000" advTm="84688"/>
    </mc:Choice>
    <mc:Fallback>
      <p:transition spd="slow" advTm="8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Pair class</a:t>
            </a:r>
            <a:endParaRPr lang="en-CA" dirty="0"/>
          </a:p>
        </p:txBody>
      </p:sp>
      <p:sp>
        <p:nvSpPr>
          <p:cNvPr id="3" name="Content Placeholder 2"/>
          <p:cNvSpPr>
            <a:spLocks noGrp="1"/>
          </p:cNvSpPr>
          <p:nvPr>
            <p:ph idx="1"/>
          </p:nvPr>
        </p:nvSpPr>
        <p:spPr/>
        <p:txBody>
          <a:bodyPr/>
          <a:lstStyle/>
          <a:p>
            <a:r>
              <a:rPr lang="en-US" dirty="0" smtClean="0"/>
              <a:t>To this point, when a function is meant to act on a specific object,</a:t>
            </a:r>
            <a:br>
              <a:rPr lang="en-US" dirty="0" smtClean="0"/>
            </a:br>
            <a:r>
              <a:rPr lang="en-US" dirty="0" smtClean="0"/>
              <a:t>that object is passed by reference, usually as the first argument</a:t>
            </a:r>
          </a:p>
          <a:p>
            <a:pPr lvl="1"/>
            <a:r>
              <a:rPr lang="en-US" dirty="0" smtClean="0"/>
              <a:t>This is whether or not the object is being changed or if it simply being investigated</a:t>
            </a:r>
          </a:p>
          <a:p>
            <a:pPr lvl="1"/>
            <a:r>
              <a:rPr lang="en-US" dirty="0" smtClean="0"/>
              <a:t>Information generally is returned through a return value</a:t>
            </a:r>
          </a:p>
          <a:p>
            <a:r>
              <a:rPr lang="en-US" dirty="0" smtClean="0"/>
              <a:t>We have seen that functions return </a:t>
            </a:r>
            <a:r>
              <a:rPr lang="en-CA" dirty="0" smtClean="0"/>
              <a:t>an instance of a type</a:t>
            </a:r>
          </a:p>
          <a:p>
            <a:pPr lvl="1"/>
            <a:r>
              <a:rPr lang="en-CA" dirty="0" smtClean="0"/>
              <a:t>If we wanted more information returned,</a:t>
            </a:r>
            <a:br>
              <a:rPr lang="en-CA" dirty="0" smtClean="0"/>
            </a:br>
            <a:r>
              <a:rPr lang="en-CA" dirty="0" smtClean="0"/>
              <a:t>		additional arguments had to be passed by reference</a:t>
            </a:r>
          </a:p>
          <a:p>
            <a:pPr lvl="1"/>
            <a:endParaRPr lang="en-US" dirty="0"/>
          </a:p>
          <a:p>
            <a:pPr marL="457200" lvl="1" indent="0">
              <a:buNone/>
            </a:pPr>
            <a:r>
              <a:rPr lang="en-US" dirty="0" smtClean="0">
                <a:latin typeface="Consolas" panose="020B0609020204030204" pitchFamily="49" charset="0"/>
              </a:rPr>
              <a:t>void </a:t>
            </a:r>
            <a:r>
              <a:rPr lang="en-US" dirty="0" err="1" smtClean="0">
                <a:latin typeface="Consolas" panose="020B0609020204030204" pitchFamily="49" charset="0"/>
              </a:rPr>
              <a:t>maxmin</a:t>
            </a:r>
            <a:r>
              <a:rPr lang="en-US" dirty="0" smtClean="0">
                <a:latin typeface="Consolas" panose="020B0609020204030204" pitchFamily="49" charset="0"/>
              </a:rPr>
              <a:t>( Array </a:t>
            </a:r>
            <a:r>
              <a:rPr lang="en-US" dirty="0" err="1" smtClean="0">
                <a:latin typeface="Consolas" panose="020B0609020204030204" pitchFamily="49" charset="0"/>
              </a:rPr>
              <a:t>const</a:t>
            </a:r>
            <a:r>
              <a:rPr lang="en-US" dirty="0" smtClean="0">
                <a:latin typeface="Consolas" panose="020B0609020204030204" pitchFamily="49" charset="0"/>
              </a:rPr>
              <a:t> &amp;array,</a:t>
            </a:r>
          </a:p>
          <a:p>
            <a:pPr marL="457200" lvl="1"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size_t</a:t>
            </a:r>
            <a:r>
              <a:rPr lang="en-US" dirty="0" smtClean="0">
                <a:latin typeface="Consolas" panose="020B0609020204030204" pitchFamily="49" charset="0"/>
              </a:rPr>
              <a:t> &amp;</a:t>
            </a:r>
            <a:r>
              <a:rPr lang="en-US" dirty="0" err="1" smtClean="0">
                <a:latin typeface="Consolas" panose="020B0609020204030204" pitchFamily="49" charset="0"/>
              </a:rPr>
              <a:t>imaximum</a:t>
            </a:r>
            <a:r>
              <a:rPr lang="en-US" dirty="0" smtClean="0">
                <a:latin typeface="Consolas" panose="020B0609020204030204" pitchFamily="49" charset="0"/>
              </a:rPr>
              <a:t>, </a:t>
            </a:r>
            <a:br>
              <a:rPr lang="en-US" dirty="0" smtClean="0">
                <a:latin typeface="Consolas" panose="020B0609020204030204" pitchFamily="49" charset="0"/>
              </a:rPr>
            </a:b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r>
              <a:rPr lang="en-US" dirty="0" smtClean="0">
                <a:latin typeface="Consolas" panose="020B0609020204030204" pitchFamily="49" charset="0"/>
              </a:rPr>
              <a:t> &amp;</a:t>
            </a:r>
            <a:r>
              <a:rPr lang="en-US" dirty="0" err="1" smtClean="0">
                <a:latin typeface="Consolas" panose="020B0609020204030204" pitchFamily="49" charset="0"/>
              </a:rPr>
              <a:t>iminimum</a:t>
            </a:r>
            <a:r>
              <a:rPr lang="en-US" dirty="0" smtClean="0">
                <a:latin typeface="Consolas" panose="020B0609020204030204" pitchFamily="49" charset="0"/>
              </a:rPr>
              <a:t> ); </a:t>
            </a:r>
            <a:endParaRPr lang="en-CA" dirty="0" smtClean="0">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58410649"/>
      </p:ext>
    </p:extLst>
  </p:cSld>
  <p:clrMapOvr>
    <a:masterClrMapping/>
  </p:clrMapOvr>
  <mc:AlternateContent xmlns:mc="http://schemas.openxmlformats.org/markup-compatibility/2006">
    <mc:Choice xmlns:p14="http://schemas.microsoft.com/office/powerpoint/2010/main" Requires="p14">
      <p:transition spd="slow" p14:dur="2000" advTm="103784"/>
    </mc:Choice>
    <mc:Fallback>
      <p:transition spd="slow" advTm="103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Pair class</a:t>
            </a:r>
            <a:endParaRPr lang="en-CA" dirty="0"/>
          </a:p>
        </p:txBody>
      </p:sp>
      <p:sp>
        <p:nvSpPr>
          <p:cNvPr id="3" name="Content Placeholder 2"/>
          <p:cNvSpPr>
            <a:spLocks noGrp="1"/>
          </p:cNvSpPr>
          <p:nvPr>
            <p:ph idx="1"/>
          </p:nvPr>
        </p:nvSpPr>
        <p:spPr/>
        <p:txBody>
          <a:bodyPr/>
          <a:lstStyle/>
          <a:p>
            <a:r>
              <a:rPr lang="en-US" dirty="0" smtClean="0"/>
              <a:t>Instead, consider the following:</a:t>
            </a:r>
          </a:p>
          <a:p>
            <a:pPr marL="1314450" lvl="3" indent="0">
              <a:buNone/>
            </a:pPr>
            <a:r>
              <a:rPr lang="en-US" sz="2000" dirty="0" smtClean="0">
                <a:latin typeface="Consolas" panose="020B0609020204030204" pitchFamily="49" charset="0"/>
              </a:rPr>
              <a:t>// Class declarations</a:t>
            </a:r>
          </a:p>
          <a:p>
            <a:pPr marL="1314450" lvl="3" indent="0">
              <a:buNone/>
            </a:pPr>
            <a:r>
              <a:rPr lang="en-US" sz="2000" dirty="0" smtClean="0">
                <a:latin typeface="Consolas" panose="020B0609020204030204" pitchFamily="49" charset="0"/>
              </a:rPr>
              <a:t>class Pair;</a:t>
            </a:r>
          </a:p>
          <a:p>
            <a:pPr marL="1314450" lvl="3" indent="0">
              <a:buNone/>
            </a:pPr>
            <a:endParaRPr lang="en-US" sz="2000" dirty="0" smtClean="0">
              <a:latin typeface="Consolas" panose="020B0609020204030204" pitchFamily="49" charset="0"/>
            </a:endParaRPr>
          </a:p>
          <a:p>
            <a:pPr marL="1314450" lvl="3" indent="0">
              <a:buNone/>
            </a:pPr>
            <a:r>
              <a:rPr lang="en-US" sz="2000" dirty="0" smtClean="0">
                <a:latin typeface="Consolas" panose="020B0609020204030204" pitchFamily="49" charset="0"/>
              </a:rPr>
              <a:t>// Function declarations</a:t>
            </a:r>
            <a:endParaRPr lang="en-US" sz="2000" dirty="0">
              <a:latin typeface="Consolas" panose="020B0609020204030204" pitchFamily="49" charset="0"/>
            </a:endParaRPr>
          </a:p>
          <a:p>
            <a:pPr marL="1314450" lvl="3" indent="0">
              <a:buNone/>
            </a:pPr>
            <a:r>
              <a:rPr lang="en-US" sz="2000" dirty="0" smtClean="0">
                <a:latin typeface="Consolas" panose="020B0609020204030204" pitchFamily="49" charset="0"/>
              </a:rPr>
              <a:t>Pair </a:t>
            </a:r>
            <a:r>
              <a:rPr lang="en-US" sz="2000" dirty="0" err="1" smtClean="0">
                <a:latin typeface="Consolas" panose="020B0609020204030204" pitchFamily="49" charset="0"/>
              </a:rPr>
              <a:t>maxmin</a:t>
            </a:r>
            <a:r>
              <a:rPr lang="en-US" sz="2000" dirty="0" smtClean="0">
                <a:latin typeface="Consolas" panose="020B0609020204030204" pitchFamily="49" charset="0"/>
              </a:rPr>
              <a:t>( Array </a:t>
            </a:r>
            <a:r>
              <a:rPr lang="en-US" sz="2000" dirty="0" err="1" smtClean="0">
                <a:latin typeface="Consolas" panose="020B0609020204030204" pitchFamily="49" charset="0"/>
              </a:rPr>
              <a:t>const</a:t>
            </a:r>
            <a:r>
              <a:rPr lang="en-US" sz="2000" dirty="0" smtClean="0">
                <a:latin typeface="Consolas" panose="020B0609020204030204" pitchFamily="49" charset="0"/>
              </a:rPr>
              <a:t> &amp;array );</a:t>
            </a:r>
          </a:p>
          <a:p>
            <a:pPr marL="1314450" lvl="3" indent="0">
              <a:buNone/>
            </a:pPr>
            <a:endParaRPr lang="en-US" sz="2000" dirty="0" smtClean="0">
              <a:latin typeface="Consolas" panose="020B0609020204030204" pitchFamily="49" charset="0"/>
            </a:endParaRPr>
          </a:p>
          <a:p>
            <a:pPr marL="1314450" lvl="3" indent="0">
              <a:buNone/>
            </a:pPr>
            <a:r>
              <a:rPr lang="en-US" sz="2000" dirty="0" smtClean="0">
                <a:latin typeface="Consolas" panose="020B0609020204030204" pitchFamily="49" charset="0"/>
              </a:rPr>
              <a:t>// Class definitions</a:t>
            </a:r>
            <a:endParaRPr lang="en-US" sz="2000" dirty="0">
              <a:latin typeface="Consolas" panose="020B0609020204030204" pitchFamily="49" charset="0"/>
            </a:endParaRPr>
          </a:p>
          <a:p>
            <a:pPr marL="1314450" lvl="3" indent="0">
              <a:buNone/>
            </a:pPr>
            <a:r>
              <a:rPr lang="en-US" sz="2000" dirty="0" smtClean="0">
                <a:latin typeface="Consolas" panose="020B0609020204030204" pitchFamily="49" charset="0"/>
              </a:rPr>
              <a:t>class Pair {</a:t>
            </a:r>
          </a:p>
          <a:p>
            <a:pPr marL="1314450" lvl="3" indent="0">
              <a:buNone/>
            </a:pPr>
            <a:r>
              <a:rPr lang="en-US" sz="2000" dirty="0">
                <a:latin typeface="Consolas" panose="020B0609020204030204" pitchFamily="49" charset="0"/>
              </a:rPr>
              <a:t> </a:t>
            </a:r>
            <a:r>
              <a:rPr lang="en-US" sz="2000" dirty="0" smtClean="0">
                <a:latin typeface="Consolas" panose="020B0609020204030204" pitchFamily="49" charset="0"/>
              </a:rPr>
              <a:t>   public:</a:t>
            </a:r>
          </a:p>
          <a:p>
            <a:pPr marL="1314450" lvl="3" indent="0">
              <a:buNone/>
            </a:pPr>
            <a:r>
              <a:rPr lang="en-US" sz="2000" dirty="0">
                <a:latin typeface="Consolas" panose="020B0609020204030204" pitchFamily="49" charset="0"/>
              </a:rPr>
              <a:t> </a:t>
            </a:r>
            <a:r>
              <a:rPr lang="en-US" sz="2000" dirty="0" smtClean="0">
                <a:latin typeface="Consolas" panose="020B0609020204030204" pitchFamily="49" charset="0"/>
              </a:rPr>
              <a:t>       </a:t>
            </a:r>
            <a:r>
              <a:rPr lang="en-US" sz="2000" dirty="0" err="1" smtClean="0">
                <a:latin typeface="Consolas" panose="020B0609020204030204" pitchFamily="49" charset="0"/>
              </a:rPr>
              <a:t>std</a:t>
            </a:r>
            <a:r>
              <a:rPr lang="en-US" sz="2000" dirty="0" smtClean="0">
                <a:latin typeface="Consolas" panose="020B0609020204030204" pitchFamily="49" charset="0"/>
              </a:rPr>
              <a:t>::</a:t>
            </a:r>
            <a:r>
              <a:rPr lang="en-US" sz="2000" dirty="0" err="1" smtClean="0">
                <a:latin typeface="Consolas" panose="020B0609020204030204" pitchFamily="49" charset="0"/>
              </a:rPr>
              <a:t>size_t</a:t>
            </a:r>
            <a:r>
              <a:rPr lang="en-US" sz="2000" dirty="0" smtClean="0">
                <a:latin typeface="Consolas" panose="020B0609020204030204" pitchFamily="49" charset="0"/>
              </a:rPr>
              <a:t> first_;</a:t>
            </a:r>
          </a:p>
          <a:p>
            <a:pPr marL="1314450" lvl="3" indent="0">
              <a:buNone/>
            </a:pPr>
            <a:r>
              <a:rPr lang="en-US" sz="2000" dirty="0" smtClean="0">
                <a:latin typeface="Consolas" panose="020B0609020204030204" pitchFamily="49" charset="0"/>
              </a:rPr>
              <a:t>        </a:t>
            </a:r>
            <a:r>
              <a:rPr lang="en-US" sz="2000" dirty="0" err="1">
                <a:latin typeface="Consolas" panose="020B0609020204030204" pitchFamily="49" charset="0"/>
              </a:rPr>
              <a:t>std</a:t>
            </a:r>
            <a:r>
              <a:rPr lang="en-US" sz="2000" dirty="0">
                <a:latin typeface="Consolas" panose="020B0609020204030204" pitchFamily="49" charset="0"/>
              </a:rPr>
              <a:t>::</a:t>
            </a:r>
            <a:r>
              <a:rPr lang="en-US" sz="2000" dirty="0" err="1">
                <a:latin typeface="Consolas" panose="020B0609020204030204" pitchFamily="49" charset="0"/>
              </a:rPr>
              <a:t>size_t</a:t>
            </a:r>
            <a:r>
              <a:rPr lang="en-US" sz="2000" dirty="0" smtClean="0">
                <a:latin typeface="Consolas" panose="020B0609020204030204" pitchFamily="49" charset="0"/>
              </a:rPr>
              <a:t> second_;</a:t>
            </a:r>
          </a:p>
          <a:p>
            <a:pPr marL="1314450" lvl="3" indent="0">
              <a:buNone/>
            </a:pPr>
            <a:r>
              <a:rPr lang="en-US" sz="2000" dirty="0" smtClean="0">
                <a:latin typeface="Consolas" panose="020B0609020204030204" pitchFamily="49" charset="0"/>
              </a:rPr>
              <a:t>};</a:t>
            </a:r>
          </a:p>
          <a:p>
            <a:pPr marL="1314450" lvl="3" indent="0">
              <a:buNone/>
            </a:pPr>
            <a:r>
              <a:rPr lang="en-US" sz="2000" dirty="0" smtClean="0">
                <a:latin typeface="Consolas" panose="020B0609020204030204" pitchFamily="49" charset="0"/>
              </a:rPr>
              <a:t> </a:t>
            </a:r>
            <a:endParaRPr lang="en-CA" sz="2000" dirty="0" smtClean="0">
              <a:latin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44587340"/>
      </p:ext>
    </p:extLst>
  </p:cSld>
  <p:clrMapOvr>
    <a:masterClrMapping/>
  </p:clrMapOvr>
  <mc:AlternateContent xmlns:mc="http://schemas.openxmlformats.org/markup-compatibility/2006">
    <mc:Choice xmlns:p14="http://schemas.microsoft.com/office/powerpoint/2010/main" Requires="p14">
      <p:transition spd="slow" p14:dur="2000" advTm="106605"/>
    </mc:Choice>
    <mc:Fallback>
      <p:transition spd="slow" advTm="106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Pair class</a:t>
            </a:r>
            <a:endParaRPr lang="en-CA" dirty="0"/>
          </a:p>
        </p:txBody>
      </p:sp>
      <p:sp>
        <p:nvSpPr>
          <p:cNvPr id="3" name="Content Placeholder 2"/>
          <p:cNvSpPr>
            <a:spLocks noGrp="1"/>
          </p:cNvSpPr>
          <p:nvPr>
            <p:ph idx="1"/>
          </p:nvPr>
        </p:nvSpPr>
        <p:spPr/>
        <p:txBody>
          <a:bodyPr/>
          <a:lstStyle/>
          <a:p>
            <a:r>
              <a:rPr lang="en-US" dirty="0" smtClean="0"/>
              <a:t>We can now use this:</a:t>
            </a:r>
          </a:p>
          <a:p>
            <a:pPr marL="857250" lvl="2" indent="0">
              <a:buNone/>
            </a:pPr>
            <a:r>
              <a:rPr lang="en-US" sz="1600" dirty="0" smtClean="0">
                <a:latin typeface="Consolas" panose="020B0609020204030204" pitchFamily="49" charset="0"/>
              </a:rPr>
              <a:t>// Function definitions</a:t>
            </a:r>
            <a:endParaRPr lang="en-US" sz="1600" dirty="0">
              <a:latin typeface="Consolas" panose="020B0609020204030204" pitchFamily="49" charset="0"/>
            </a:endParaRPr>
          </a:p>
          <a:p>
            <a:pPr marL="857250" lvl="2" indent="0">
              <a:buNone/>
            </a:pPr>
            <a:r>
              <a:rPr lang="en-US" sz="1600" dirty="0" smtClean="0">
                <a:latin typeface="Consolas" panose="020B0609020204030204" pitchFamily="49" charset="0"/>
              </a:rPr>
              <a:t>Pair </a:t>
            </a:r>
            <a:r>
              <a:rPr lang="en-US" sz="1600" dirty="0" err="1" smtClean="0">
                <a:latin typeface="Consolas" panose="020B0609020204030204" pitchFamily="49" charset="0"/>
              </a:rPr>
              <a:t>maxmin</a:t>
            </a:r>
            <a:r>
              <a:rPr lang="en-US" sz="1600" dirty="0" smtClean="0">
                <a:latin typeface="Consolas" panose="020B0609020204030204" pitchFamily="49" charset="0"/>
              </a:rPr>
              <a:t>( Array </a:t>
            </a:r>
            <a:r>
              <a:rPr lang="en-US" sz="1600" dirty="0" err="1" smtClean="0">
                <a:latin typeface="Consolas" panose="020B0609020204030204" pitchFamily="49" charset="0"/>
              </a:rPr>
              <a:t>const</a:t>
            </a:r>
            <a:r>
              <a:rPr lang="en-US" sz="1600" dirty="0" smtClean="0">
                <a:latin typeface="Consolas" panose="020B0609020204030204" pitchFamily="49" charset="0"/>
              </a:rPr>
              <a:t> &amp;array ) {</a:t>
            </a:r>
            <a:br>
              <a:rPr lang="en-US" sz="1600" dirty="0" smtClean="0">
                <a:latin typeface="Consolas" panose="020B0609020204030204" pitchFamily="49" charset="0"/>
              </a:rPr>
            </a:br>
            <a:r>
              <a:rPr lang="en-US" sz="1600" dirty="0" smtClean="0">
                <a:latin typeface="Consolas" panose="020B0609020204030204" pitchFamily="49" charset="0"/>
              </a:rPr>
              <a:t>    assert( </a:t>
            </a:r>
            <a:r>
              <a:rPr lang="en-US" sz="1600" dirty="0" err="1" smtClean="0">
                <a:latin typeface="Consolas" panose="020B0609020204030204" pitchFamily="49" charset="0"/>
              </a:rPr>
              <a:t>array.capacity</a:t>
            </a:r>
            <a:r>
              <a:rPr lang="en-US" sz="1600" dirty="0" smtClean="0">
                <a:latin typeface="Consolas" panose="020B0609020204030204" pitchFamily="49" charset="0"/>
              </a:rPr>
              <a:t>_ &gt; 0 );</a:t>
            </a:r>
          </a:p>
          <a:p>
            <a:pPr marL="857250" lvl="2" indent="0">
              <a:buNone/>
            </a:pPr>
            <a:endParaRPr lang="en-US" sz="1600" dirty="0">
              <a:latin typeface="Consolas" panose="020B0609020204030204" pitchFamily="49" charset="0"/>
            </a:endParaRPr>
          </a:p>
          <a:p>
            <a:pPr marL="85725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a:t>
            </a:r>
            <a:r>
              <a:rPr lang="en-US" sz="1600" dirty="0" err="1" smtClean="0">
                <a:latin typeface="Consolas" panose="020B0609020204030204" pitchFamily="49" charset="0"/>
              </a:rPr>
              <a:t>imax</a:t>
            </a:r>
            <a:r>
              <a:rPr lang="en-US" sz="1600" dirty="0" smtClean="0">
                <a:latin typeface="Consolas" panose="020B0609020204030204" pitchFamily="49" charset="0"/>
              </a:rPr>
              <a:t>{ 0 };</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smtClean="0">
                <a:latin typeface="Consolas" panose="020B0609020204030204" pitchFamily="49" charset="0"/>
              </a:rPr>
              <a:t> </a:t>
            </a:r>
            <a:r>
              <a:rPr lang="en-US" sz="1600" dirty="0" err="1" smtClean="0">
                <a:latin typeface="Consolas" panose="020B0609020204030204" pitchFamily="49" charset="0"/>
              </a:rPr>
              <a:t>imin</a:t>
            </a:r>
            <a:r>
              <a:rPr lang="en-US" sz="1600" dirty="0" smtClean="0">
                <a:latin typeface="Consolas" panose="020B0609020204030204" pitchFamily="49" charset="0"/>
              </a:rPr>
              <a:t>{ 0 };</a:t>
            </a:r>
          </a:p>
          <a:p>
            <a:pPr marL="857250" lvl="2" indent="0">
              <a:buNone/>
            </a:pPr>
            <a:endParaRPr lang="en-US" sz="1600" dirty="0">
              <a:latin typeface="Consolas" panose="020B0609020204030204" pitchFamily="49" charset="0"/>
            </a:endParaRPr>
          </a:p>
          <a:p>
            <a:pPr marL="857250" lvl="2"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k{1}; k &lt; </a:t>
            </a:r>
            <a:r>
              <a:rPr lang="en-US" sz="1600" dirty="0" err="1" smtClean="0">
                <a:latin typeface="Consolas" panose="020B0609020204030204" pitchFamily="49" charset="0"/>
              </a:rPr>
              <a:t>array.capacity</a:t>
            </a:r>
            <a:r>
              <a:rPr lang="en-US" sz="1600" dirty="0" smtClean="0">
                <a:latin typeface="Consolas" panose="020B0609020204030204" pitchFamily="49" charset="0"/>
              </a:rPr>
              <a:t>_; ++k ) {</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if ( </a:t>
            </a:r>
            <a:r>
              <a:rPr lang="en-US" sz="1600" dirty="0" err="1" smtClean="0">
                <a:latin typeface="Consolas" panose="020B0609020204030204" pitchFamily="49" charset="0"/>
              </a:rPr>
              <a:t>array.array</a:t>
            </a:r>
            <a:r>
              <a:rPr lang="en-US" sz="1600" dirty="0" smtClean="0">
                <a:latin typeface="Consolas" panose="020B0609020204030204" pitchFamily="49" charset="0"/>
              </a:rPr>
              <a:t>_[k] &gt; </a:t>
            </a:r>
            <a:r>
              <a:rPr lang="en-US" sz="1600" dirty="0" err="1" smtClean="0">
                <a:latin typeface="Consolas" panose="020B0609020204030204" pitchFamily="49" charset="0"/>
              </a:rPr>
              <a:t>array.array</a:t>
            </a:r>
            <a:r>
              <a:rPr lang="en-US" sz="1600" dirty="0" smtClean="0">
                <a:latin typeface="Consolas" panose="020B0609020204030204" pitchFamily="49" charset="0"/>
              </a:rPr>
              <a:t>_[</a:t>
            </a:r>
            <a:r>
              <a:rPr lang="en-US" sz="1600" dirty="0" err="1" smtClean="0">
                <a:latin typeface="Consolas" panose="020B0609020204030204" pitchFamily="49" charset="0"/>
              </a:rPr>
              <a:t>imax</a:t>
            </a:r>
            <a:r>
              <a:rPr lang="en-US" sz="1600" dirty="0" smtClean="0">
                <a:latin typeface="Consolas" panose="020B0609020204030204" pitchFamily="49" charset="0"/>
              </a:rPr>
              <a:t>] ) {</a:t>
            </a:r>
            <a:br>
              <a:rPr lang="en-US" sz="1600" dirty="0" smtClean="0">
                <a:latin typeface="Consolas" panose="020B0609020204030204" pitchFamily="49" charset="0"/>
              </a:rPr>
            </a:br>
            <a:r>
              <a:rPr lang="en-US" sz="1600" dirty="0" smtClean="0">
                <a:latin typeface="Consolas" panose="020B0609020204030204" pitchFamily="49" charset="0"/>
              </a:rPr>
              <a:t>            </a:t>
            </a:r>
            <a:r>
              <a:rPr lang="en-US" sz="1600" dirty="0" err="1" smtClean="0">
                <a:latin typeface="Consolas" panose="020B0609020204030204" pitchFamily="49" charset="0"/>
              </a:rPr>
              <a:t>imax</a:t>
            </a:r>
            <a:r>
              <a:rPr lang="en-US" sz="1600" dirty="0" smtClean="0">
                <a:latin typeface="Consolas" panose="020B0609020204030204" pitchFamily="49" charset="0"/>
              </a:rPr>
              <a:t> = k;</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 else if ( </a:t>
            </a:r>
            <a:r>
              <a:rPr lang="en-US" sz="1600" dirty="0" err="1" smtClean="0">
                <a:latin typeface="Consolas" panose="020B0609020204030204" pitchFamily="49" charset="0"/>
              </a:rPr>
              <a:t>array.array</a:t>
            </a:r>
            <a:r>
              <a:rPr lang="en-US" sz="1600" dirty="0" smtClean="0">
                <a:latin typeface="Consolas" panose="020B0609020204030204" pitchFamily="49" charset="0"/>
              </a:rPr>
              <a:t>_[k] &lt; </a:t>
            </a:r>
            <a:r>
              <a:rPr lang="en-US" sz="1600" dirty="0" err="1" smtClean="0">
                <a:latin typeface="Consolas" panose="020B0609020204030204" pitchFamily="49" charset="0"/>
              </a:rPr>
              <a:t>array.array</a:t>
            </a:r>
            <a:r>
              <a:rPr lang="en-US" sz="1600" dirty="0" smtClean="0">
                <a:latin typeface="Consolas" panose="020B0609020204030204" pitchFamily="49" charset="0"/>
              </a:rPr>
              <a:t>_[</a:t>
            </a:r>
            <a:r>
              <a:rPr lang="en-US" sz="1600" dirty="0" err="1" smtClean="0">
                <a:latin typeface="Consolas" panose="020B0609020204030204" pitchFamily="49" charset="0"/>
              </a:rPr>
              <a:t>imin</a:t>
            </a:r>
            <a:r>
              <a:rPr lang="en-US" sz="1600" dirty="0" smtClean="0">
                <a:latin typeface="Consolas" panose="020B0609020204030204" pitchFamily="49" charset="0"/>
              </a:rPr>
              <a:t>] ) {</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imin</a:t>
            </a:r>
            <a:r>
              <a:rPr lang="en-US" sz="1600" dirty="0" smtClean="0">
                <a:latin typeface="Consolas" panose="020B0609020204030204" pitchFamily="49" charset="0"/>
              </a:rPr>
              <a:t> = k;</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smtClean="0">
                <a:latin typeface="Consolas" panose="020B0609020204030204" pitchFamily="49" charset="0"/>
              </a:rPr>
              <a:t>    return Pair{ </a:t>
            </a:r>
            <a:r>
              <a:rPr lang="en-US" sz="1600" dirty="0" err="1" smtClean="0">
                <a:latin typeface="Consolas" panose="020B0609020204030204" pitchFamily="49" charset="0"/>
              </a:rPr>
              <a:t>imax</a:t>
            </a:r>
            <a:r>
              <a:rPr lang="en-US" sz="1600" dirty="0" smtClean="0">
                <a:latin typeface="Consolas" panose="020B0609020204030204" pitchFamily="49" charset="0"/>
              </a:rPr>
              <a:t>, </a:t>
            </a:r>
            <a:r>
              <a:rPr lang="en-US" sz="1600" dirty="0" err="1" smtClean="0">
                <a:latin typeface="Consolas" panose="020B0609020204030204" pitchFamily="49" charset="0"/>
              </a:rPr>
              <a:t>imin</a:t>
            </a:r>
            <a:r>
              <a:rPr lang="en-US" sz="1600" dirty="0" smtClean="0">
                <a:latin typeface="Consolas" panose="020B0609020204030204" pitchFamily="49" charset="0"/>
              </a:rPr>
              <a:t> };</a:t>
            </a:r>
          </a:p>
          <a:p>
            <a:pPr marL="857250" lvl="2" indent="0">
              <a:buNone/>
            </a:pPr>
            <a:r>
              <a:rPr lang="en-US" sz="1600" dirty="0">
                <a:latin typeface="Consolas" panose="020B0609020204030204" pitchFamily="49" charset="0"/>
              </a:rPr>
              <a:t>}</a:t>
            </a:r>
            <a:endParaRPr lang="en-US" sz="1600" dirty="0" smtClean="0">
              <a:latin typeface="Consolas" panose="020B0609020204030204" pitchFamily="49" charset="0"/>
            </a:endParaRPr>
          </a:p>
          <a:p>
            <a:pPr marL="457200" lvl="1" indent="0">
              <a:buNone/>
            </a:pPr>
            <a:endParaRPr lang="en-US" sz="1800" dirty="0" smtClean="0">
              <a:latin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5153096"/>
      </p:ext>
    </p:extLst>
  </p:cSld>
  <p:clrMapOvr>
    <a:masterClrMapping/>
  </p:clrMapOvr>
  <mc:AlternateContent xmlns:mc="http://schemas.openxmlformats.org/markup-compatibility/2006">
    <mc:Choice xmlns:p14="http://schemas.microsoft.com/office/powerpoint/2010/main" Requires="p14">
      <p:transition spd="slow" p14:dur="2000" advTm="82002"/>
    </mc:Choice>
    <mc:Fallback>
      <p:transition spd="slow" advTm="8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Pair class</a:t>
            </a:r>
            <a:endParaRPr lang="en-CA" dirty="0"/>
          </a:p>
        </p:txBody>
      </p:sp>
      <p:sp>
        <p:nvSpPr>
          <p:cNvPr id="3" name="Content Placeholder 2"/>
          <p:cNvSpPr>
            <a:spLocks noGrp="1"/>
          </p:cNvSpPr>
          <p:nvPr>
            <p:ph idx="1"/>
          </p:nvPr>
        </p:nvSpPr>
        <p:spPr/>
        <p:txBody>
          <a:bodyPr/>
          <a:lstStyle/>
          <a:p>
            <a:r>
              <a:rPr lang="en-US" dirty="0" smtClean="0"/>
              <a:t>We can now use this:</a:t>
            </a:r>
          </a:p>
          <a:p>
            <a:pPr marL="85725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Array data{};</a:t>
            </a:r>
            <a:br>
              <a:rPr lang="en-US" sz="1600" dirty="0" smtClean="0">
                <a:latin typeface="Consolas" panose="020B0609020204030204" pitchFamily="49" charset="0"/>
              </a:rPr>
            </a:br>
            <a:r>
              <a:rPr lang="en-US" sz="1600" dirty="0" smtClean="0">
                <a:latin typeface="Consolas" panose="020B0609020204030204" pitchFamily="49" charset="0"/>
              </a:rPr>
              <a:t>    </a:t>
            </a:r>
            <a:r>
              <a:rPr lang="en-US" sz="1600" dirty="0" err="1" smtClean="0">
                <a:latin typeface="Consolas" panose="020B0609020204030204" pitchFamily="49" charset="0"/>
              </a:rPr>
              <a:t>array_init</a:t>
            </a:r>
            <a:r>
              <a:rPr lang="en-US" sz="1600" dirty="0" smtClean="0">
                <a:latin typeface="Consolas" panose="020B0609020204030204" pitchFamily="49" charset="0"/>
              </a:rPr>
              <a:t>( &amp;data, 10 );    // Default value is 0</a:t>
            </a:r>
          </a:p>
          <a:p>
            <a:pPr marL="857250" lvl="2" indent="0">
              <a:buNone/>
            </a:pPr>
            <a:endParaRPr lang="en-US" sz="1600" dirty="0" smtClean="0">
              <a:latin typeface="Consolas" panose="020B0609020204030204" pitchFamily="49" charset="0"/>
            </a:endParaRPr>
          </a:p>
          <a:p>
            <a:pPr marL="857250" lvl="2"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 k &lt; </a:t>
            </a:r>
            <a:r>
              <a:rPr lang="en-US" sz="1600" dirty="0" err="1" smtClean="0">
                <a:latin typeface="Consolas" panose="020B0609020204030204" pitchFamily="49" charset="0"/>
              </a:rPr>
              <a:t>data.capacity</a:t>
            </a:r>
            <a:r>
              <a:rPr lang="en-US" sz="1600" dirty="0" smtClean="0">
                <a:latin typeface="Consolas" panose="020B0609020204030204" pitchFamily="49" charset="0"/>
              </a:rPr>
              <a:t>_; ++k ) {</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cout</a:t>
            </a:r>
            <a:r>
              <a:rPr lang="en-US" sz="1600" dirty="0" smtClean="0">
                <a:latin typeface="Consolas" panose="020B0609020204030204" pitchFamily="49" charset="0"/>
              </a:rPr>
              <a:t> &lt;&lt; "Enter a number: ";</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cin</a:t>
            </a:r>
            <a:r>
              <a:rPr lang="en-US" sz="1600" dirty="0" smtClean="0">
                <a:latin typeface="Consolas" panose="020B0609020204030204" pitchFamily="49" charset="0"/>
              </a:rPr>
              <a:t> &gt;&gt; </a:t>
            </a:r>
            <a:r>
              <a:rPr lang="en-US" sz="1600" dirty="0" err="1" smtClean="0">
                <a:latin typeface="Consolas" panose="020B0609020204030204" pitchFamily="49" charset="0"/>
              </a:rPr>
              <a:t>data.array</a:t>
            </a:r>
            <a:r>
              <a:rPr lang="en-US" sz="1600" dirty="0" smtClean="0">
                <a:latin typeface="Consolas" panose="020B0609020204030204" pitchFamily="49" charset="0"/>
              </a:rPr>
              <a:t>_[k];</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smtClean="0">
                <a:latin typeface="Consolas" panose="020B0609020204030204" pitchFamily="49" charset="0"/>
              </a:rPr>
              <a:t>    Pair result{ </a:t>
            </a:r>
            <a:r>
              <a:rPr lang="en-US" sz="1600" dirty="0" err="1" smtClean="0">
                <a:latin typeface="Consolas" panose="020B0609020204030204" pitchFamily="49" charset="0"/>
              </a:rPr>
              <a:t>maxmin</a:t>
            </a:r>
            <a:r>
              <a:rPr lang="en-US" sz="1600" dirty="0" smtClean="0">
                <a:latin typeface="Consolas" panose="020B0609020204030204" pitchFamily="49" charset="0"/>
              </a:rPr>
              <a:t>( data ) };</a:t>
            </a:r>
          </a:p>
          <a:p>
            <a:pPr marL="857250" lvl="2" indent="0">
              <a:buNone/>
            </a:pPr>
            <a:endParaRPr lang="en-US" sz="1600" dirty="0">
              <a:latin typeface="Consolas" panose="020B0609020204030204" pitchFamily="49" charset="0"/>
            </a:endParaRPr>
          </a:p>
          <a:p>
            <a:pPr marL="85725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cout</a:t>
            </a:r>
            <a:r>
              <a:rPr lang="en-US" sz="1600" dirty="0" smtClean="0">
                <a:latin typeface="Consolas" panose="020B0609020204030204" pitchFamily="49" charset="0"/>
              </a:rPr>
              <a:t> &lt;&lt; "The max is " &lt;&lt; </a:t>
            </a:r>
            <a:r>
              <a:rPr lang="en-US" sz="1600" dirty="0" err="1" smtClean="0">
                <a:latin typeface="Consolas" panose="020B0609020204030204" pitchFamily="49" charset="0"/>
              </a:rPr>
              <a:t>data.array</a:t>
            </a:r>
            <a:r>
              <a:rPr lang="en-US" sz="1600" dirty="0" smtClean="0">
                <a:latin typeface="Consolas" panose="020B0609020204030204" pitchFamily="49" charset="0"/>
              </a:rPr>
              <a:t>_[</a:t>
            </a:r>
            <a:r>
              <a:rPr lang="en-US" sz="1600" dirty="0" err="1" smtClean="0">
                <a:latin typeface="Consolas" panose="020B0609020204030204" pitchFamily="49" charset="0"/>
              </a:rPr>
              <a:t>result.first</a:t>
            </a:r>
            <a:r>
              <a:rPr lang="en-US" sz="1600" dirty="0" smtClean="0">
                <a:latin typeface="Consolas" panose="020B0609020204030204" pitchFamily="49" charset="0"/>
              </a:rPr>
              <a:t>_]</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&lt;&lt;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endl</a:t>
            </a:r>
            <a:r>
              <a:rPr lang="en-US" sz="1600" dirty="0" smtClean="0">
                <a:latin typeface="Consolas" panose="020B0609020204030204" pitchFamily="49" charset="0"/>
              </a:rPr>
              <a:t>;</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"The </a:t>
            </a:r>
            <a:r>
              <a:rPr lang="en-US" sz="1600" dirty="0" smtClean="0">
                <a:latin typeface="Consolas" panose="020B0609020204030204" pitchFamily="49" charset="0"/>
              </a:rPr>
              <a:t>min </a:t>
            </a:r>
            <a:r>
              <a:rPr lang="en-US" sz="1600" dirty="0">
                <a:latin typeface="Consolas" panose="020B0609020204030204" pitchFamily="49" charset="0"/>
              </a:rPr>
              <a:t>is " </a:t>
            </a:r>
            <a:r>
              <a:rPr lang="en-US" sz="1600" dirty="0" smtClean="0">
                <a:latin typeface="Consolas" panose="020B0609020204030204" pitchFamily="49" charset="0"/>
              </a:rPr>
              <a:t>&lt;&lt; </a:t>
            </a:r>
            <a:r>
              <a:rPr lang="en-US" sz="1600" dirty="0" err="1" smtClean="0">
                <a:latin typeface="Consolas" panose="020B0609020204030204" pitchFamily="49" charset="0"/>
              </a:rPr>
              <a:t>data.array</a:t>
            </a:r>
            <a:r>
              <a:rPr lang="en-US" sz="1600" dirty="0">
                <a:latin typeface="Consolas" panose="020B0609020204030204" pitchFamily="49" charset="0"/>
              </a:rPr>
              <a:t>_[</a:t>
            </a:r>
            <a:r>
              <a:rPr lang="en-US" sz="1600" dirty="0" err="1" smtClean="0">
                <a:latin typeface="Consolas" panose="020B0609020204030204" pitchFamily="49" charset="0"/>
              </a:rPr>
              <a:t>result.second</a:t>
            </a:r>
            <a:r>
              <a:rPr lang="en-US" sz="1600" dirty="0" smtClean="0">
                <a:latin typeface="Consolas" panose="020B0609020204030204" pitchFamily="49" charset="0"/>
              </a:rPr>
              <a:t>_]</a:t>
            </a: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r>
              <a:rPr lang="en-US" sz="1600" dirty="0" smtClean="0">
                <a:latin typeface="Consolas" panose="020B0609020204030204" pitchFamily="49" charset="0"/>
              </a:rPr>
              <a:t>return 0;</a:t>
            </a:r>
          </a:p>
          <a:p>
            <a:pPr marL="857250" lvl="2" indent="0">
              <a:buNone/>
            </a:pPr>
            <a:r>
              <a:rPr lang="en-US" sz="1600" dirty="0">
                <a:latin typeface="Consolas" panose="020B0609020204030204" pitchFamily="49" charset="0"/>
              </a:rPr>
              <a:t>}</a:t>
            </a:r>
            <a:endParaRPr lang="en-US" sz="1600" dirty="0" smtClean="0">
              <a:latin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4603455"/>
      </p:ext>
    </p:extLst>
  </p:cSld>
  <p:clrMapOvr>
    <a:masterClrMapping/>
  </p:clrMapOvr>
  <mc:AlternateContent xmlns:mc="http://schemas.openxmlformats.org/markup-compatibility/2006">
    <mc:Choice xmlns:p14="http://schemas.microsoft.com/office/powerpoint/2010/main" Requires="p14">
      <p:transition spd="slow" p14:dur="2000" advTm="61332"/>
    </mc:Choice>
    <mc:Fallback>
      <p:transition spd="slow" advTm="61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a:t>
            </a:r>
            <a:r>
              <a:rPr lang="en-CA" dirty="0" smtClean="0"/>
              <a:t>now</a:t>
            </a:r>
          </a:p>
          <a:p>
            <a:pPr lvl="1"/>
            <a:r>
              <a:rPr lang="en-US" dirty="0" smtClean="0"/>
              <a:t>Seen numer</a:t>
            </a:r>
            <a:r>
              <a:rPr lang="en-US" dirty="0" smtClean="0"/>
              <a:t>ous examples of classes</a:t>
            </a:r>
          </a:p>
          <a:p>
            <a:pPr lvl="1"/>
            <a:r>
              <a:rPr lang="en-US" dirty="0" smtClean="0"/>
              <a:t>Looked at functions that access and manipulate objects</a:t>
            </a:r>
            <a:endParaRPr lang="en-CA" dirty="0"/>
          </a:p>
          <a:p>
            <a:pPr lvl="1"/>
            <a:r>
              <a:rPr lang="en-CA" dirty="0" smtClean="0"/>
              <a:t>Understand it is necessary to check what is being passed</a:t>
            </a:r>
          </a:p>
          <a:p>
            <a:pPr lvl="1"/>
            <a:r>
              <a:rPr lang="en-US" dirty="0" smtClean="0"/>
              <a:t>Seen how to return multiple return values by simply constructing a new class</a:t>
            </a:r>
            <a:endParaRPr lang="en-CA" dirty="0" smtClean="0"/>
          </a:p>
          <a:p>
            <a:pPr lvl="1"/>
            <a:endParaRPr lang="en-CA" dirty="0" smtClean="0"/>
          </a:p>
          <a:p>
            <a:pPr lvl="1"/>
            <a:endParaRPr lang="en-CA"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174022"/>
    </mc:Choice>
    <mc:Fallback>
      <p:transition spd="slow" advTm="174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a:t>
            </a:r>
            <a:r>
              <a:rPr lang="en-CA" sz="1800" dirty="0" smtClean="0"/>
              <a:t>en.wikipedia.org/wiki/C++_</a:t>
            </a:r>
            <a:r>
              <a:rPr lang="en-CA" sz="1800" dirty="0"/>
              <a:t>classes</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855"/>
    </mc:Choice>
    <mc:Fallback>
      <p:transition spd="slow" advTm="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706"/>
    </mc:Choice>
    <mc:Fallback>
      <p:transition spd="slow" advTm="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755"/>
    </mc:Choice>
    <mc:Fallback>
      <p:transition spd="slow" advTm="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Functions on vectors</a:t>
            </a:r>
          </a:p>
        </p:txBody>
      </p:sp>
      <p:sp>
        <p:nvSpPr>
          <p:cNvPr id="3" name="Content Placeholder 2"/>
          <p:cNvSpPr>
            <a:spLocks noGrp="1"/>
          </p:cNvSpPr>
          <p:nvPr>
            <p:ph idx="1"/>
          </p:nvPr>
        </p:nvSpPr>
        <p:spPr/>
        <p:txBody>
          <a:bodyPr/>
          <a:lstStyle/>
          <a:p>
            <a:r>
              <a:rPr lang="en-US" dirty="0" smtClean="0"/>
              <a:t>We will begin with functions that deal with vectors</a:t>
            </a:r>
          </a:p>
          <a:p>
            <a:pPr lvl="1"/>
            <a:r>
              <a:rPr lang="en-US" dirty="0" smtClean="0"/>
              <a:t>The inner product and the 2-norm</a:t>
            </a:r>
          </a:p>
          <a:p>
            <a:pPr lvl="1"/>
            <a:r>
              <a:rPr lang="en-US" dirty="0" smtClean="0"/>
              <a:t>The sum of two vectors and scalar multiplication</a:t>
            </a:r>
          </a:p>
          <a:p>
            <a:pPr lvl="1"/>
            <a:r>
              <a:rPr lang="en-US" dirty="0" smtClean="0"/>
              <a:t>The cross product and the projection</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2949315"/>
      </p:ext>
    </p:extLst>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inner product and the norm</a:t>
            </a:r>
            <a:endParaRPr lang="en-CA" dirty="0"/>
          </a:p>
        </p:txBody>
      </p:sp>
      <p:sp>
        <p:nvSpPr>
          <p:cNvPr id="3" name="Content Placeholder 2"/>
          <p:cNvSpPr>
            <a:spLocks noGrp="1"/>
          </p:cNvSpPr>
          <p:nvPr>
            <p:ph idx="1"/>
          </p:nvPr>
        </p:nvSpPr>
        <p:spPr/>
        <p:txBody>
          <a:bodyPr/>
          <a:lstStyle/>
          <a:p>
            <a:r>
              <a:rPr lang="en-CA" dirty="0" smtClean="0"/>
              <a:t>For example, consider these functions:</a:t>
            </a:r>
          </a:p>
          <a:p>
            <a:pPr marL="800100" lvl="2" indent="0">
              <a:buNone/>
            </a:pPr>
            <a:r>
              <a:rPr lang="en-US" sz="1600" dirty="0" smtClean="0">
                <a:latin typeface="Consolas" panose="020B0609020204030204" pitchFamily="49" charset="0"/>
                <a:cs typeface="Consolas" panose="020B0609020204030204" pitchFamily="49" charset="0"/>
              </a:rPr>
              <a:t>double </a:t>
            </a:r>
            <a:r>
              <a:rPr lang="en-US" sz="1600" dirty="0" err="1">
                <a:latin typeface="Consolas" panose="020B0609020204030204" pitchFamily="49" charset="0"/>
                <a:cs typeface="Consolas" panose="020B0609020204030204" pitchFamily="49" charset="0"/>
              </a:rPr>
              <a:t>inner_product</a:t>
            </a:r>
            <a:r>
              <a:rPr lang="en-US" sz="1600" dirty="0" smtClean="0">
                <a:latin typeface="Consolas" panose="020B0609020204030204" pitchFamily="49" charset="0"/>
                <a:cs typeface="Consolas" panose="020B0609020204030204" pitchFamily="49" charset="0"/>
              </a:rPr>
              <a:t>(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&amp;u, </a:t>
            </a:r>
            <a:r>
              <a:rPr lang="en-US" sz="1600" dirty="0">
                <a:latin typeface="Consolas" panose="020B0609020204030204" pitchFamily="49" charset="0"/>
                <a:cs typeface="Consolas" panose="020B0609020204030204" pitchFamily="49" charset="0"/>
              </a:rPr>
              <a:t>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a:t>
            </a:r>
            <a:r>
              <a:rPr lang="en-US" sz="1600" dirty="0" smtClean="0">
                <a:latin typeface="Consolas" panose="020B0609020204030204" pitchFamily="49" charset="0"/>
                <a:cs typeface="Consolas" panose="020B0609020204030204" pitchFamily="49" charset="0"/>
              </a:rPr>
              <a:t>v );</a:t>
            </a:r>
            <a:endParaRPr lang="en-CA" sz="1600" dirty="0" smtClean="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double </a:t>
            </a:r>
            <a:r>
              <a:rPr lang="en-US" sz="1600" dirty="0" smtClean="0">
                <a:latin typeface="Consolas" panose="020B0609020204030204" pitchFamily="49" charset="0"/>
                <a:cs typeface="Consolas" panose="020B0609020204030204" pitchFamily="49" charset="0"/>
              </a:rPr>
              <a:t>norm( </a:t>
            </a:r>
            <a:r>
              <a:rPr lang="en-US" sz="1600" dirty="0">
                <a:latin typeface="Consolas" panose="020B0609020204030204" pitchFamily="49" charset="0"/>
                <a:cs typeface="Consolas" panose="020B0609020204030204" pitchFamily="49" charset="0"/>
              </a:rPr>
              <a:t>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&amp;u </a:t>
            </a:r>
            <a:r>
              <a:rPr lang="en-US" sz="1600" dirty="0">
                <a:latin typeface="Consolas" panose="020B0609020204030204" pitchFamily="49" charset="0"/>
                <a:cs typeface="Consolas" panose="020B0609020204030204" pitchFamily="49" charset="0"/>
              </a:rPr>
              <a:t>);</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double </a:t>
            </a:r>
            <a:r>
              <a:rPr lang="en-US" sz="1600" dirty="0" err="1" smtClean="0">
                <a:latin typeface="Consolas" panose="020B0609020204030204" pitchFamily="49" charset="0"/>
                <a:cs typeface="Consolas" panose="020B0609020204030204" pitchFamily="49" charset="0"/>
              </a:rPr>
              <a:t>inner_product</a:t>
            </a:r>
            <a:r>
              <a:rPr lang="en-US" sz="1600" dirty="0" smtClean="0">
                <a:latin typeface="Consolas" panose="020B0609020204030204" pitchFamily="49" charset="0"/>
                <a:cs typeface="Consolas" panose="020B0609020204030204" pitchFamily="49" charset="0"/>
              </a:rPr>
              <a:t>(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&amp;u,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&amp;v </a:t>
            </a:r>
            <a:r>
              <a:rPr lang="en-US" sz="1600" dirty="0" smtClean="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return </a:t>
            </a:r>
            <a:r>
              <a:rPr lang="en-US" sz="1600" dirty="0" err="1" smtClean="0">
                <a:latin typeface="Consolas" panose="020B0609020204030204" pitchFamily="49" charset="0"/>
                <a:cs typeface="Consolas" panose="020B0609020204030204" pitchFamily="49" charset="0"/>
              </a:rPr>
              <a:t>u.x</a:t>
            </a:r>
            <a:r>
              <a:rPr lang="en-US" sz="1600" dirty="0" smtClean="0">
                <a:latin typeface="Consolas" panose="020B0609020204030204" pitchFamily="49" charset="0"/>
                <a:cs typeface="Consolas" panose="020B0609020204030204" pitchFamily="49" charset="0"/>
              </a:rPr>
              <a:t>_*</a:t>
            </a:r>
            <a:r>
              <a:rPr lang="en-US" sz="1600" dirty="0" err="1" smtClean="0">
                <a:latin typeface="Consolas" panose="020B0609020204030204" pitchFamily="49" charset="0"/>
                <a:cs typeface="Consolas" panose="020B0609020204030204" pitchFamily="49" charset="0"/>
              </a:rPr>
              <a:t>v.x</a:t>
            </a:r>
            <a:r>
              <a:rPr lang="en-US" sz="1600" dirty="0" smtClean="0">
                <a:latin typeface="Consolas" panose="020B0609020204030204" pitchFamily="49" charset="0"/>
                <a:cs typeface="Consolas" panose="020B0609020204030204" pitchFamily="49" charset="0"/>
              </a:rPr>
              <a:t>_ + </a:t>
            </a:r>
            <a:r>
              <a:rPr lang="en-US" sz="1600" dirty="0" err="1" smtClean="0">
                <a:latin typeface="Consolas" panose="020B0609020204030204" pitchFamily="49" charset="0"/>
                <a:cs typeface="Consolas" panose="020B0609020204030204" pitchFamily="49" charset="0"/>
              </a:rPr>
              <a:t>u.y</a:t>
            </a:r>
            <a:r>
              <a:rPr lang="en-US" sz="1600" dirty="0" smtClean="0">
                <a:latin typeface="Consolas" panose="020B0609020204030204" pitchFamily="49" charset="0"/>
                <a:cs typeface="Consolas" panose="020B0609020204030204" pitchFamily="49" charset="0"/>
              </a:rPr>
              <a:t>_*</a:t>
            </a:r>
            <a:r>
              <a:rPr lang="en-US" sz="1600" dirty="0" err="1" smtClean="0">
                <a:latin typeface="Consolas" panose="020B0609020204030204" pitchFamily="49" charset="0"/>
                <a:cs typeface="Consolas" panose="020B0609020204030204" pitchFamily="49" charset="0"/>
              </a:rPr>
              <a:t>v.y</a:t>
            </a:r>
            <a:r>
              <a:rPr lang="en-US" sz="1600" dirty="0" smtClean="0">
                <a:latin typeface="Consolas" panose="020B0609020204030204" pitchFamily="49" charset="0"/>
                <a:cs typeface="Consolas" panose="020B0609020204030204" pitchFamily="49" charset="0"/>
              </a:rPr>
              <a:t>_ + </a:t>
            </a:r>
            <a:r>
              <a:rPr lang="en-US" sz="1600" dirty="0" err="1" smtClean="0">
                <a:latin typeface="Consolas" panose="020B0609020204030204" pitchFamily="49" charset="0"/>
                <a:cs typeface="Consolas" panose="020B0609020204030204" pitchFamily="49" charset="0"/>
              </a:rPr>
              <a:t>u.z</a:t>
            </a:r>
            <a:r>
              <a:rPr lang="en-US" sz="1600" dirty="0" smtClean="0">
                <a:latin typeface="Consolas" panose="020B0609020204030204" pitchFamily="49" charset="0"/>
                <a:cs typeface="Consolas" panose="020B0609020204030204" pitchFamily="49" charset="0"/>
              </a:rPr>
              <a:t>_*</a:t>
            </a:r>
            <a:r>
              <a:rPr lang="en-US" sz="1600" dirty="0" err="1" smtClean="0">
                <a:latin typeface="Consolas" panose="020B0609020204030204" pitchFamily="49" charset="0"/>
                <a:cs typeface="Consolas" panose="020B0609020204030204" pitchFamily="49" charset="0"/>
              </a:rPr>
              <a:t>v.z</a:t>
            </a:r>
            <a:r>
              <a:rPr lang="en-US" sz="1600" dirty="0" smtClean="0">
                <a:latin typeface="Consolas" panose="020B0609020204030204" pitchFamily="49" charset="0"/>
                <a:cs typeface="Consolas" panose="020B0609020204030204" pitchFamily="49" charset="0"/>
              </a:rPr>
              <a:t>_;</a:t>
            </a:r>
          </a:p>
          <a:p>
            <a:pPr marL="800100" lvl="2" indent="0">
              <a:buNone/>
            </a:pPr>
            <a:r>
              <a:rPr lang="en-US" sz="1600" dirty="0" smtClean="0">
                <a:latin typeface="Consolas" panose="020B0609020204030204" pitchFamily="49" charset="0"/>
                <a:cs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double </a:t>
            </a:r>
            <a:r>
              <a:rPr lang="en-US" sz="1600" dirty="0" smtClean="0">
                <a:latin typeface="Consolas" panose="020B0609020204030204" pitchFamily="49" charset="0"/>
                <a:cs typeface="Consolas" panose="020B0609020204030204" pitchFamily="49" charset="0"/>
              </a:rPr>
              <a:t>norm( </a:t>
            </a:r>
            <a:r>
              <a:rPr lang="en-US" sz="1600" dirty="0">
                <a:latin typeface="Consolas" panose="020B0609020204030204" pitchFamily="49" charset="0"/>
                <a:cs typeface="Consolas" panose="020B0609020204030204" pitchFamily="49" charset="0"/>
              </a:rPr>
              <a:t>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&amp;u ) {</a:t>
            </a:r>
          </a:p>
          <a:p>
            <a:pPr marL="800100" lvl="2" indent="0">
              <a:buNone/>
            </a:pPr>
            <a:r>
              <a:rPr lang="en-US" sz="1600" dirty="0" smtClean="0">
                <a:latin typeface="Consolas" panose="020B0609020204030204" pitchFamily="49" charset="0"/>
                <a:cs typeface="Consolas" panose="020B0609020204030204" pitchFamily="49" charset="0"/>
              </a:rPr>
              <a:t>    return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sqrt</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inner_product</a:t>
            </a:r>
            <a:r>
              <a:rPr lang="en-US" sz="1600" dirty="0" smtClean="0">
                <a:latin typeface="Consolas" panose="020B0609020204030204" pitchFamily="49" charset="0"/>
                <a:cs typeface="Consolas" panose="020B0609020204030204" pitchFamily="49" charset="0"/>
              </a:rPr>
              <a:t>( u, u ) );</a:t>
            </a:r>
          </a:p>
          <a:p>
            <a:pPr marL="800100" lvl="2" indent="0">
              <a:buNone/>
            </a:pPr>
            <a:r>
              <a:rPr lang="en-US" sz="1600" dirty="0" smtClean="0">
                <a:latin typeface="Consolas" panose="020B0609020204030204" pitchFamily="49" charset="0"/>
                <a:cs typeface="Consolas" panose="020B0609020204030204" pitchFamily="49" charset="0"/>
              </a:rPr>
              <a:t>}</a:t>
            </a:r>
            <a:endParaRPr lang="en-CA" sz="1600"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3562205"/>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 addition and scalar multiplication</a:t>
            </a:r>
            <a:endParaRPr lang="en-CA" dirty="0"/>
          </a:p>
        </p:txBody>
      </p:sp>
      <p:sp>
        <p:nvSpPr>
          <p:cNvPr id="3" name="Content Placeholder 2"/>
          <p:cNvSpPr>
            <a:spLocks noGrp="1"/>
          </p:cNvSpPr>
          <p:nvPr>
            <p:ph idx="1"/>
          </p:nvPr>
        </p:nvSpPr>
        <p:spPr/>
        <p:txBody>
          <a:bodyPr/>
          <a:lstStyle/>
          <a:p>
            <a:r>
              <a:rPr lang="en-CA" dirty="0" smtClean="0"/>
              <a:t>Here are the vector operations:</a:t>
            </a:r>
          </a:p>
          <a:p>
            <a:pPr marL="800100" lvl="2" indent="0">
              <a:buNone/>
            </a:pPr>
            <a:r>
              <a:rPr lang="en-US" sz="1600" dirty="0" smtClean="0">
                <a:latin typeface="Consolas" panose="020B0609020204030204" pitchFamily="49" charset="0"/>
                <a:cs typeface="Consolas" panose="020B0609020204030204" pitchFamily="49" charset="0"/>
              </a:rPr>
              <a:t>Vector_3d add(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&amp;u, </a:t>
            </a:r>
            <a:r>
              <a:rPr lang="en-US" sz="1600" dirty="0">
                <a:latin typeface="Consolas" panose="020B0609020204030204" pitchFamily="49" charset="0"/>
                <a:cs typeface="Consolas" panose="020B0609020204030204" pitchFamily="49" charset="0"/>
              </a:rPr>
              <a:t>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a:t>
            </a:r>
            <a:r>
              <a:rPr lang="en-US" sz="1600" dirty="0" smtClean="0">
                <a:latin typeface="Consolas" panose="020B0609020204030204" pitchFamily="49" charset="0"/>
                <a:cs typeface="Consolas" panose="020B0609020204030204" pitchFamily="49" charset="0"/>
              </a:rPr>
              <a:t>v );</a:t>
            </a:r>
            <a:endParaRPr lang="en-CA"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Vector_3d </a:t>
            </a:r>
            <a:r>
              <a:rPr lang="en-US" sz="1600" dirty="0" err="1">
                <a:latin typeface="Consolas" panose="020B0609020204030204" pitchFamily="49" charset="0"/>
                <a:cs typeface="Consolas" panose="020B0609020204030204" pitchFamily="49" charset="0"/>
              </a:rPr>
              <a:t>mul</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double </a:t>
            </a:r>
            <a:r>
              <a:rPr lang="en-US" sz="1600" dirty="0" err="1" smtClean="0">
                <a:latin typeface="Consolas" panose="020B0609020204030204" pitchFamily="49" charset="0"/>
                <a:cs typeface="Consolas" panose="020B0609020204030204" pitchFamily="49" charset="0"/>
              </a:rPr>
              <a:t>const</a:t>
            </a:r>
            <a:r>
              <a:rPr lang="en-US" sz="1600" dirty="0" smtClean="0">
                <a:latin typeface="Consolas" panose="020B0609020204030204" pitchFamily="49" charset="0"/>
                <a:cs typeface="Consolas" panose="020B0609020204030204" pitchFamily="49" charset="0"/>
              </a:rPr>
              <a:t> a,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a:t>
            </a:r>
            <a:r>
              <a:rPr lang="en-US" sz="1600" dirty="0" smtClean="0">
                <a:latin typeface="Consolas" panose="020B0609020204030204" pitchFamily="49" charset="0"/>
                <a:cs typeface="Consolas" panose="020B0609020204030204" pitchFamily="49" charset="0"/>
              </a:rPr>
              <a:t>u </a:t>
            </a:r>
            <a:r>
              <a:rPr lang="en-US" sz="1600" dirty="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Vector_3d </a:t>
            </a:r>
            <a:r>
              <a:rPr lang="en-US" sz="1600" dirty="0" err="1">
                <a:latin typeface="Consolas" panose="020B0609020204030204" pitchFamily="49" charset="0"/>
                <a:cs typeface="Consolas" panose="020B0609020204030204" pitchFamily="49" charset="0"/>
              </a:rPr>
              <a:t>mul</a:t>
            </a:r>
            <a:r>
              <a:rPr lang="en-US" sz="1600" dirty="0">
                <a:latin typeface="Consolas" panose="020B0609020204030204" pitchFamily="49" charset="0"/>
                <a:cs typeface="Consolas" panose="020B0609020204030204" pitchFamily="49" charset="0"/>
              </a:rPr>
              <a:t>(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&amp;u, double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 </a:t>
            </a:r>
            <a:r>
              <a:rPr lang="en-US" sz="1600" dirty="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Vector_3d add(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&amp;u,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&amp;v </a:t>
            </a:r>
            <a:r>
              <a:rPr lang="en-US" sz="1600" dirty="0" smtClean="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return Vector_3d{ </a:t>
            </a:r>
            <a:r>
              <a:rPr lang="en-US" sz="1600" dirty="0" err="1" smtClean="0">
                <a:latin typeface="Consolas" panose="020B0609020204030204" pitchFamily="49" charset="0"/>
                <a:cs typeface="Consolas" panose="020B0609020204030204" pitchFamily="49" charset="0"/>
              </a:rPr>
              <a:t>u.x</a:t>
            </a:r>
            <a:r>
              <a:rPr lang="en-US" sz="1600" dirty="0" smtClean="0">
                <a:latin typeface="Consolas" panose="020B0609020204030204" pitchFamily="49" charset="0"/>
                <a:cs typeface="Consolas" panose="020B0609020204030204" pitchFamily="49" charset="0"/>
              </a:rPr>
              <a:t>_ + </a:t>
            </a:r>
            <a:r>
              <a:rPr lang="en-US" sz="1600" dirty="0" err="1" smtClean="0">
                <a:latin typeface="Consolas" panose="020B0609020204030204" pitchFamily="49" charset="0"/>
                <a:cs typeface="Consolas" panose="020B0609020204030204" pitchFamily="49" charset="0"/>
              </a:rPr>
              <a:t>v.x</a:t>
            </a:r>
            <a:r>
              <a:rPr lang="en-US" sz="1600" dirty="0" smtClean="0">
                <a:latin typeface="Consolas" panose="020B0609020204030204" pitchFamily="49" charset="0"/>
                <a:cs typeface="Consolas" panose="020B0609020204030204" pitchFamily="49" charset="0"/>
              </a:rPr>
              <a:t>_, </a:t>
            </a:r>
            <a:r>
              <a:rPr lang="en-US" sz="1600" dirty="0" err="1" smtClean="0">
                <a:latin typeface="Consolas" panose="020B0609020204030204" pitchFamily="49" charset="0"/>
                <a:cs typeface="Consolas" panose="020B0609020204030204" pitchFamily="49" charset="0"/>
              </a:rPr>
              <a:t>u.y</a:t>
            </a:r>
            <a:r>
              <a:rPr lang="en-US" sz="1600" dirty="0" smtClean="0">
                <a:latin typeface="Consolas" panose="020B0609020204030204" pitchFamily="49" charset="0"/>
                <a:cs typeface="Consolas" panose="020B0609020204030204" pitchFamily="49" charset="0"/>
              </a:rPr>
              <a:t>_ + </a:t>
            </a:r>
            <a:r>
              <a:rPr lang="en-US" sz="1600" dirty="0" err="1" smtClean="0">
                <a:latin typeface="Consolas" panose="020B0609020204030204" pitchFamily="49" charset="0"/>
                <a:cs typeface="Consolas" panose="020B0609020204030204" pitchFamily="49" charset="0"/>
              </a:rPr>
              <a:t>v.y</a:t>
            </a:r>
            <a:r>
              <a:rPr lang="en-US" sz="1600" dirty="0" smtClean="0">
                <a:latin typeface="Consolas" panose="020B0609020204030204" pitchFamily="49" charset="0"/>
                <a:cs typeface="Consolas" panose="020B0609020204030204" pitchFamily="49" charset="0"/>
              </a:rPr>
              <a:t>_,  </a:t>
            </a:r>
            <a:r>
              <a:rPr lang="en-US" sz="1600" dirty="0" err="1" smtClean="0">
                <a:latin typeface="Consolas" panose="020B0609020204030204" pitchFamily="49" charset="0"/>
                <a:cs typeface="Consolas" panose="020B0609020204030204" pitchFamily="49" charset="0"/>
              </a:rPr>
              <a:t>u.z</a:t>
            </a:r>
            <a:r>
              <a:rPr lang="en-US" sz="1600" dirty="0" smtClean="0">
                <a:latin typeface="Consolas" panose="020B0609020204030204" pitchFamily="49" charset="0"/>
                <a:cs typeface="Consolas" panose="020B0609020204030204" pitchFamily="49" charset="0"/>
              </a:rPr>
              <a:t>_*</a:t>
            </a:r>
            <a:r>
              <a:rPr lang="en-US" sz="1600" dirty="0" err="1" smtClean="0">
                <a:latin typeface="Consolas" panose="020B0609020204030204" pitchFamily="49" charset="0"/>
                <a:cs typeface="Consolas" panose="020B0609020204030204" pitchFamily="49" charset="0"/>
              </a:rPr>
              <a:t>v.z</a:t>
            </a:r>
            <a:r>
              <a:rPr lang="en-US" sz="1600" dirty="0" smtClean="0">
                <a:latin typeface="Consolas" panose="020B0609020204030204" pitchFamily="49" charset="0"/>
                <a:cs typeface="Consolas" panose="020B0609020204030204" pitchFamily="49" charset="0"/>
              </a:rPr>
              <a:t>_ };</a:t>
            </a:r>
          </a:p>
          <a:p>
            <a:pPr marL="800100" lvl="2" indent="0">
              <a:buNone/>
            </a:pPr>
            <a:r>
              <a:rPr lang="en-US" sz="1600" dirty="0" smtClean="0">
                <a:latin typeface="Consolas" panose="020B0609020204030204" pitchFamily="49" charset="0"/>
                <a:cs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Vector_3d </a:t>
            </a:r>
            <a:r>
              <a:rPr lang="en-US" sz="1600" dirty="0" err="1" smtClean="0">
                <a:latin typeface="Consolas" panose="020B0609020204030204" pitchFamily="49" charset="0"/>
                <a:cs typeface="Consolas" panose="020B0609020204030204" pitchFamily="49" charset="0"/>
              </a:rPr>
              <a:t>mul</a:t>
            </a:r>
            <a:r>
              <a:rPr lang="en-US" sz="1600" dirty="0" smtClean="0">
                <a:latin typeface="Consolas" panose="020B0609020204030204" pitchFamily="49" charset="0"/>
                <a:cs typeface="Consolas" panose="020B0609020204030204" pitchFamily="49" charset="0"/>
              </a:rPr>
              <a:t>( double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&amp;u </a:t>
            </a:r>
            <a:r>
              <a:rPr lang="en-US" sz="1600" dirty="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return Vector_3d{ </a:t>
            </a:r>
            <a:r>
              <a:rPr lang="en-US" sz="1600" dirty="0" smtClean="0">
                <a:latin typeface="Consolas" panose="020B0609020204030204" pitchFamily="49" charset="0"/>
                <a:cs typeface="Consolas" panose="020B0609020204030204" pitchFamily="49" charset="0"/>
              </a:rPr>
              <a:t>a*</a:t>
            </a:r>
            <a:r>
              <a:rPr lang="en-US" sz="1600" dirty="0" err="1" smtClean="0">
                <a:latin typeface="Consolas" panose="020B0609020204030204" pitchFamily="49" charset="0"/>
                <a:cs typeface="Consolas" panose="020B0609020204030204" pitchFamily="49" charset="0"/>
              </a:rPr>
              <a:t>u.x</a:t>
            </a:r>
            <a:r>
              <a:rPr lang="en-US" sz="1600" dirty="0" smtClean="0">
                <a:latin typeface="Consolas" panose="020B0609020204030204" pitchFamily="49" charset="0"/>
                <a:cs typeface="Consolas" panose="020B0609020204030204" pitchFamily="49" charset="0"/>
              </a:rPr>
              <a:t>_, a*</a:t>
            </a:r>
            <a:r>
              <a:rPr lang="en-US" sz="1600" dirty="0" err="1" smtClean="0">
                <a:latin typeface="Consolas" panose="020B0609020204030204" pitchFamily="49" charset="0"/>
                <a:cs typeface="Consolas" panose="020B0609020204030204" pitchFamily="49" charset="0"/>
              </a:rPr>
              <a:t>u.y</a:t>
            </a:r>
            <a:r>
              <a:rPr lang="en-US" sz="1600" dirty="0" smtClean="0">
                <a:latin typeface="Consolas" panose="020B0609020204030204" pitchFamily="49" charset="0"/>
                <a:cs typeface="Consolas" panose="020B0609020204030204" pitchFamily="49" charset="0"/>
              </a:rPr>
              <a:t>_, a*</a:t>
            </a:r>
            <a:r>
              <a:rPr lang="en-US" sz="1600" dirty="0" err="1" smtClean="0">
                <a:latin typeface="Consolas" panose="020B0609020204030204" pitchFamily="49" charset="0"/>
                <a:cs typeface="Consolas" panose="020B0609020204030204" pitchFamily="49" charset="0"/>
              </a:rPr>
              <a:t>u.z</a:t>
            </a:r>
            <a:r>
              <a:rPr lang="en-US" sz="1600" dirty="0" smtClean="0">
                <a:latin typeface="Consolas" panose="020B0609020204030204" pitchFamily="49" charset="0"/>
                <a:cs typeface="Consolas" panose="020B0609020204030204" pitchFamily="49" charset="0"/>
              </a:rPr>
              <a:t>_ </a:t>
            </a:r>
            <a:r>
              <a:rPr lang="en-US" sz="1600" dirty="0">
                <a:latin typeface="Consolas" panose="020B0609020204030204" pitchFamily="49" charset="0"/>
                <a:cs typeface="Consolas" panose="020B0609020204030204" pitchFamily="49" charset="0"/>
              </a:rPr>
              <a:t>};</a:t>
            </a:r>
          </a:p>
          <a:p>
            <a:pPr marL="800100" lvl="2" indent="0">
              <a:buNone/>
            </a:pPr>
            <a:r>
              <a:rPr lang="en-US" sz="1600" dirty="0" smtClean="0">
                <a:latin typeface="Consolas" panose="020B0609020204030204" pitchFamily="49" charset="0"/>
                <a:cs typeface="Consolas" panose="020B0609020204030204" pitchFamily="49" charset="0"/>
              </a:rPr>
              <a:t>}</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Vector_3d </a:t>
            </a:r>
            <a:r>
              <a:rPr lang="en-US" sz="1600" dirty="0" err="1" smtClean="0">
                <a:latin typeface="Consolas" panose="020B0609020204030204" pitchFamily="49" charset="0"/>
                <a:cs typeface="Consolas" panose="020B0609020204030204" pitchFamily="49" charset="0"/>
              </a:rPr>
              <a:t>mul</a:t>
            </a:r>
            <a:r>
              <a:rPr lang="en-US" sz="1600" dirty="0" smtClean="0">
                <a:latin typeface="Consolas" panose="020B0609020204030204" pitchFamily="49" charset="0"/>
                <a:cs typeface="Consolas" panose="020B0609020204030204" pitchFamily="49" charset="0"/>
              </a:rPr>
              <a:t>(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a:t>
            </a:r>
            <a:r>
              <a:rPr lang="en-US" sz="1600" dirty="0" smtClean="0">
                <a:latin typeface="Consolas" panose="020B0609020204030204" pitchFamily="49" charset="0"/>
                <a:cs typeface="Consolas" panose="020B0609020204030204" pitchFamily="49" charset="0"/>
              </a:rPr>
              <a:t>u, double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 </a:t>
            </a:r>
            <a:r>
              <a:rPr lang="en-US" sz="1600" dirty="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return </a:t>
            </a:r>
            <a:r>
              <a:rPr lang="en-US" sz="1600" dirty="0" err="1" smtClean="0">
                <a:latin typeface="Consolas" panose="020B0609020204030204" pitchFamily="49" charset="0"/>
                <a:cs typeface="Consolas" panose="020B0609020204030204" pitchFamily="49" charset="0"/>
              </a:rPr>
              <a:t>mul</a:t>
            </a:r>
            <a:r>
              <a:rPr lang="en-US" sz="1600" dirty="0" smtClean="0">
                <a:latin typeface="Consolas" panose="020B0609020204030204" pitchFamily="49" charset="0"/>
                <a:cs typeface="Consolas" panose="020B0609020204030204" pitchFamily="49" charset="0"/>
              </a:rPr>
              <a:t>( a, u );</a:t>
            </a: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a:t>
            </a:r>
            <a:endParaRPr lang="en-US" sz="1600" dirty="0">
              <a:latin typeface="Consolas" panose="020B0609020204030204" pitchFamily="49" charset="0"/>
              <a:cs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02225314"/>
      </p:ext>
    </p:extLst>
  </p:cSld>
  <p:clrMapOvr>
    <a:masterClrMapping/>
  </p:clrMapOvr>
  <mc:AlternateContent xmlns:mc="http://schemas.openxmlformats.org/markup-compatibility/2006" xmlns:p14="http://schemas.microsoft.com/office/powerpoint/2010/main">
    <mc:Choice Requires="p14">
      <p:transition spd="slow" p14:dur="2000" advTm="78786"/>
    </mc:Choice>
    <mc:Fallback xmlns="">
      <p:transition spd="slow" advTm="7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 and cross product</a:t>
            </a:r>
            <a:endParaRPr lang="en-CA" dirty="0"/>
          </a:p>
        </p:txBody>
      </p:sp>
      <p:sp>
        <p:nvSpPr>
          <p:cNvPr id="3" name="Content Placeholder 2"/>
          <p:cNvSpPr>
            <a:spLocks noGrp="1"/>
          </p:cNvSpPr>
          <p:nvPr>
            <p:ph idx="1"/>
          </p:nvPr>
        </p:nvSpPr>
        <p:spPr/>
        <p:txBody>
          <a:bodyPr/>
          <a:lstStyle/>
          <a:p>
            <a:r>
              <a:rPr lang="en-CA" dirty="0" smtClean="0"/>
              <a:t>Here are the projection and the cross product:</a:t>
            </a:r>
          </a:p>
          <a:p>
            <a:pPr marL="800100" lvl="2" indent="0">
              <a:buNone/>
            </a:pPr>
            <a:r>
              <a:rPr lang="en-US" sz="1600" dirty="0" smtClean="0">
                <a:latin typeface="Consolas" panose="020B0609020204030204" pitchFamily="49" charset="0"/>
                <a:cs typeface="Consolas" panose="020B0609020204030204" pitchFamily="49" charset="0"/>
              </a:rPr>
              <a:t>Vector_3d </a:t>
            </a:r>
            <a:r>
              <a:rPr lang="en-US" sz="1600" dirty="0" err="1" smtClean="0">
                <a:latin typeface="Consolas" panose="020B0609020204030204" pitchFamily="49" charset="0"/>
                <a:cs typeface="Consolas" panose="020B0609020204030204" pitchFamily="49" charset="0"/>
              </a:rPr>
              <a:t>proj</a:t>
            </a:r>
            <a:r>
              <a:rPr lang="en-US" sz="1600" dirty="0" smtClean="0">
                <a:latin typeface="Consolas" panose="020B0609020204030204" pitchFamily="49" charset="0"/>
                <a:cs typeface="Consolas" panose="020B0609020204030204" pitchFamily="49" charset="0"/>
              </a:rPr>
              <a:t>(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&amp;u, </a:t>
            </a:r>
            <a:r>
              <a:rPr lang="en-US" sz="1600" dirty="0">
                <a:latin typeface="Consolas" panose="020B0609020204030204" pitchFamily="49" charset="0"/>
                <a:cs typeface="Consolas" panose="020B0609020204030204" pitchFamily="49" charset="0"/>
              </a:rPr>
              <a:t>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a:t>
            </a:r>
            <a:r>
              <a:rPr lang="en-US" sz="1600" dirty="0" smtClean="0">
                <a:latin typeface="Consolas" panose="020B0609020204030204" pitchFamily="49" charset="0"/>
                <a:cs typeface="Consolas" panose="020B0609020204030204" pitchFamily="49" charset="0"/>
              </a:rPr>
              <a:t>v );</a:t>
            </a:r>
            <a:endParaRPr lang="en-CA" sz="1600" dirty="0" smtClean="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Vector_3d </a:t>
            </a:r>
            <a:r>
              <a:rPr lang="en-US" sz="1600" dirty="0" smtClean="0">
                <a:latin typeface="Consolas" panose="020B0609020204030204" pitchFamily="49" charset="0"/>
                <a:cs typeface="Consolas" panose="020B0609020204030204" pitchFamily="49" charset="0"/>
              </a:rPr>
              <a:t>cross( </a:t>
            </a:r>
            <a:r>
              <a:rPr lang="en-US" sz="1600" dirty="0">
                <a:latin typeface="Consolas" panose="020B0609020204030204" pitchFamily="49" charset="0"/>
                <a:cs typeface="Consolas" panose="020B0609020204030204" pitchFamily="49" charset="0"/>
              </a:rPr>
              <a:t>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&amp;u,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&amp;v );</a:t>
            </a:r>
            <a:endParaRPr lang="en-CA" sz="1600" dirty="0">
              <a:latin typeface="Consolas" panose="020B0609020204030204" pitchFamily="49" charset="0"/>
              <a:cs typeface="Consolas" panose="020B0609020204030204" pitchFamily="49" charset="0"/>
            </a:endParaRP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Project the vector 'u' onto the vector 'v'</a:t>
            </a: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Vector_3d </a:t>
            </a:r>
            <a:r>
              <a:rPr lang="en-US" sz="1600" dirty="0" err="1" smtClean="0">
                <a:latin typeface="Consolas" panose="020B0609020204030204" pitchFamily="49" charset="0"/>
                <a:cs typeface="Consolas" panose="020B0609020204030204" pitchFamily="49" charset="0"/>
              </a:rPr>
              <a:t>proj</a:t>
            </a:r>
            <a:r>
              <a:rPr lang="en-US" sz="1600" dirty="0" smtClean="0">
                <a:latin typeface="Consolas" panose="020B0609020204030204" pitchFamily="49" charset="0"/>
                <a:cs typeface="Consolas" panose="020B0609020204030204" pitchFamily="49" charset="0"/>
              </a:rPr>
              <a:t>(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&amp;u,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&amp;v </a:t>
            </a:r>
            <a:r>
              <a:rPr lang="en-US" sz="1600" dirty="0" smtClean="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return </a:t>
            </a:r>
            <a:r>
              <a:rPr lang="en-US" sz="1600" dirty="0" err="1" smtClean="0">
                <a:latin typeface="Consolas" panose="020B0609020204030204" pitchFamily="49" charset="0"/>
                <a:cs typeface="Consolas" panose="020B0609020204030204" pitchFamily="49" charset="0"/>
              </a:rPr>
              <a:t>mul</a:t>
            </a:r>
            <a:r>
              <a:rPr lang="en-US" sz="1600" dirty="0" smtClean="0">
                <a:latin typeface="Consolas" panose="020B0609020204030204" pitchFamily="49" charset="0"/>
                <a:cs typeface="Consolas" panose="020B0609020204030204" pitchFamily="49" charset="0"/>
              </a:rPr>
              <a:t>( inner( v, u )/inner( v, v ), v );</a:t>
            </a:r>
          </a:p>
          <a:p>
            <a:pPr marL="800100" lvl="2" indent="0">
              <a:buNone/>
            </a:pPr>
            <a:r>
              <a:rPr lang="en-US" sz="1600" dirty="0" smtClean="0">
                <a:latin typeface="Consolas" panose="020B0609020204030204" pitchFamily="49" charset="0"/>
                <a:cs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Vector_3d </a:t>
            </a:r>
            <a:r>
              <a:rPr lang="en-US" sz="1600" dirty="0" smtClean="0">
                <a:latin typeface="Consolas" panose="020B0609020204030204" pitchFamily="49" charset="0"/>
                <a:cs typeface="Consolas" panose="020B0609020204030204" pitchFamily="49" charset="0"/>
              </a:rPr>
              <a:t>cross(</a:t>
            </a:r>
            <a:r>
              <a:rPr lang="en-US" sz="1600" dirty="0">
                <a:latin typeface="Consolas" panose="020B0609020204030204" pitchFamily="49" charset="0"/>
                <a:cs typeface="Consolas" panose="020B0609020204030204" pitchFamily="49" charset="0"/>
              </a:rPr>
              <a:t>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&amp;u,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&amp;v</a:t>
            </a:r>
            <a:r>
              <a:rPr lang="en-US" sz="1600" dirty="0" smtClean="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return Vector_3d{ </a:t>
            </a:r>
            <a:r>
              <a:rPr lang="en-US" sz="1600" dirty="0" err="1" smtClean="0">
                <a:latin typeface="Consolas" panose="020B0609020204030204" pitchFamily="49" charset="0"/>
                <a:cs typeface="Consolas" panose="020B0609020204030204" pitchFamily="49" charset="0"/>
              </a:rPr>
              <a:t>u.y</a:t>
            </a:r>
            <a:r>
              <a:rPr lang="en-US" sz="1600" dirty="0" smtClean="0">
                <a:latin typeface="Consolas" panose="020B0609020204030204" pitchFamily="49" charset="0"/>
                <a:cs typeface="Consolas" panose="020B0609020204030204" pitchFamily="49" charset="0"/>
              </a:rPr>
              <a:t>_*</a:t>
            </a:r>
            <a:r>
              <a:rPr lang="en-US" sz="1600" dirty="0" err="1" smtClean="0">
                <a:latin typeface="Consolas" panose="020B0609020204030204" pitchFamily="49" charset="0"/>
                <a:cs typeface="Consolas" panose="020B0609020204030204" pitchFamily="49" charset="0"/>
              </a:rPr>
              <a:t>v.z</a:t>
            </a:r>
            <a:r>
              <a:rPr lang="en-US" sz="1600" dirty="0" smtClean="0">
                <a:latin typeface="Consolas" panose="020B0609020204030204" pitchFamily="49" charset="0"/>
                <a:cs typeface="Consolas" panose="020B0609020204030204" pitchFamily="49" charset="0"/>
              </a:rPr>
              <a:t>_ - </a:t>
            </a:r>
            <a:r>
              <a:rPr lang="en-US" sz="1600" dirty="0" err="1" smtClean="0">
                <a:latin typeface="Consolas" panose="020B0609020204030204" pitchFamily="49" charset="0"/>
                <a:cs typeface="Consolas" panose="020B0609020204030204" pitchFamily="49" charset="0"/>
              </a:rPr>
              <a:t>u.z</a:t>
            </a:r>
            <a:r>
              <a:rPr lang="en-US" sz="1600" dirty="0" smtClean="0">
                <a:latin typeface="Consolas" panose="020B0609020204030204" pitchFamily="49" charset="0"/>
                <a:cs typeface="Consolas" panose="020B0609020204030204" pitchFamily="49" charset="0"/>
              </a:rPr>
              <a:t>_*</a:t>
            </a:r>
            <a:r>
              <a:rPr lang="en-US" sz="1600" dirty="0" err="1" smtClean="0">
                <a:latin typeface="Consolas" panose="020B0609020204030204" pitchFamily="49" charset="0"/>
                <a:cs typeface="Consolas" panose="020B0609020204030204" pitchFamily="49" charset="0"/>
              </a:rPr>
              <a:t>v.y</a:t>
            </a:r>
            <a:r>
              <a:rPr lang="en-US" sz="1600" dirty="0" smtClean="0">
                <a:latin typeface="Consolas" panose="020B0609020204030204" pitchFamily="49" charset="0"/>
                <a:cs typeface="Consolas" panose="020B0609020204030204" pitchFamily="49" charset="0"/>
              </a:rPr>
              <a:t>_,</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u.z</a:t>
            </a:r>
            <a:r>
              <a:rPr lang="en-US" sz="1600" dirty="0" smtClean="0">
                <a:latin typeface="Consolas" panose="020B0609020204030204" pitchFamily="49" charset="0"/>
                <a:cs typeface="Consolas" panose="020B0609020204030204" pitchFamily="49" charset="0"/>
              </a:rPr>
              <a:t>_*</a:t>
            </a:r>
            <a:r>
              <a:rPr lang="en-US" sz="1600" dirty="0" err="1" smtClean="0">
                <a:latin typeface="Consolas" panose="020B0609020204030204" pitchFamily="49" charset="0"/>
                <a:cs typeface="Consolas" panose="020B0609020204030204" pitchFamily="49" charset="0"/>
              </a:rPr>
              <a:t>v.x</a:t>
            </a:r>
            <a:r>
              <a:rPr lang="en-US" sz="1600" dirty="0" smtClean="0">
                <a:latin typeface="Consolas" panose="020B0609020204030204" pitchFamily="49" charset="0"/>
                <a:cs typeface="Consolas" panose="020B0609020204030204" pitchFamily="49" charset="0"/>
              </a:rPr>
              <a:t>_ - </a:t>
            </a:r>
            <a:r>
              <a:rPr lang="en-US" sz="1600" dirty="0" err="1" smtClean="0">
                <a:latin typeface="Consolas" panose="020B0609020204030204" pitchFamily="49" charset="0"/>
                <a:cs typeface="Consolas" panose="020B0609020204030204" pitchFamily="49" charset="0"/>
              </a:rPr>
              <a:t>u.x</a:t>
            </a:r>
            <a:r>
              <a:rPr lang="en-US" sz="1600" dirty="0" smtClean="0">
                <a:latin typeface="Consolas" panose="020B0609020204030204" pitchFamily="49" charset="0"/>
                <a:cs typeface="Consolas" panose="020B0609020204030204" pitchFamily="49" charset="0"/>
              </a:rPr>
              <a:t>_*</a:t>
            </a:r>
            <a:r>
              <a:rPr lang="en-US" sz="1600" dirty="0" err="1" smtClean="0">
                <a:latin typeface="Consolas" panose="020B0609020204030204" pitchFamily="49" charset="0"/>
                <a:cs typeface="Consolas" panose="020B0609020204030204" pitchFamily="49" charset="0"/>
              </a:rPr>
              <a:t>v.z</a:t>
            </a:r>
            <a:r>
              <a:rPr lang="en-US" sz="1600" dirty="0" smtClean="0">
                <a:latin typeface="Consolas" panose="020B0609020204030204" pitchFamily="49" charset="0"/>
                <a:cs typeface="Consolas" panose="020B0609020204030204" pitchFamily="49" charset="0"/>
              </a:rPr>
              <a:t>_,</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u.x</a:t>
            </a:r>
            <a:r>
              <a:rPr lang="en-US" sz="1600" dirty="0" smtClean="0">
                <a:latin typeface="Consolas" panose="020B0609020204030204" pitchFamily="49" charset="0"/>
                <a:cs typeface="Consolas" panose="020B0609020204030204" pitchFamily="49" charset="0"/>
              </a:rPr>
              <a:t>_*</a:t>
            </a:r>
            <a:r>
              <a:rPr lang="en-US" sz="1600" dirty="0" err="1" smtClean="0">
                <a:latin typeface="Consolas" panose="020B0609020204030204" pitchFamily="49" charset="0"/>
                <a:cs typeface="Consolas" panose="020B0609020204030204" pitchFamily="49" charset="0"/>
              </a:rPr>
              <a:t>v.y</a:t>
            </a:r>
            <a:r>
              <a:rPr lang="en-US" sz="1600" dirty="0" smtClean="0">
                <a:latin typeface="Consolas" panose="020B0609020204030204" pitchFamily="49" charset="0"/>
                <a:cs typeface="Consolas" panose="020B0609020204030204" pitchFamily="49" charset="0"/>
              </a:rPr>
              <a:t>_ - </a:t>
            </a:r>
            <a:r>
              <a:rPr lang="en-US" sz="1600" dirty="0" err="1" smtClean="0">
                <a:latin typeface="Consolas" panose="020B0609020204030204" pitchFamily="49" charset="0"/>
                <a:cs typeface="Consolas" panose="020B0609020204030204" pitchFamily="49" charset="0"/>
              </a:rPr>
              <a:t>u.y</a:t>
            </a:r>
            <a:r>
              <a:rPr lang="en-US" sz="1600" dirty="0" smtClean="0">
                <a:latin typeface="Consolas" panose="020B0609020204030204" pitchFamily="49" charset="0"/>
                <a:cs typeface="Consolas" panose="020B0609020204030204" pitchFamily="49" charset="0"/>
              </a:rPr>
              <a:t>_*</a:t>
            </a:r>
            <a:r>
              <a:rPr lang="en-US" sz="1600" dirty="0" err="1" smtClean="0">
                <a:latin typeface="Consolas" panose="020B0609020204030204" pitchFamily="49" charset="0"/>
                <a:cs typeface="Consolas" panose="020B0609020204030204" pitchFamily="49" charset="0"/>
              </a:rPr>
              <a:t>v._z</a:t>
            </a:r>
            <a:r>
              <a:rPr lang="en-US" sz="1600" dirty="0" smtClean="0">
                <a:latin typeface="Consolas" panose="020B0609020204030204" pitchFamily="49" charset="0"/>
                <a:cs typeface="Consolas" panose="020B0609020204030204" pitchFamily="49" charset="0"/>
              </a:rPr>
              <a:t> };</a:t>
            </a: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a:t>
            </a:r>
          </a:p>
        </p:txBody>
      </p:sp>
      <p:graphicFrame>
        <p:nvGraphicFramePr>
          <p:cNvPr id="5" name="Object 4"/>
          <p:cNvGraphicFramePr>
            <a:graphicFrameLocks noChangeAspect="1"/>
          </p:cNvGraphicFramePr>
          <p:nvPr>
            <p:extLst>
              <p:ext uri="{D42A27DB-BD31-4B8C-83A1-F6EECF244321}">
                <p14:modId xmlns:p14="http://schemas.microsoft.com/office/powerpoint/2010/main" val="2247177527"/>
              </p:ext>
            </p:extLst>
          </p:nvPr>
        </p:nvGraphicFramePr>
        <p:xfrm>
          <a:off x="6012160" y="1052736"/>
          <a:ext cx="3019342" cy="866205"/>
        </p:xfrm>
        <a:graphic>
          <a:graphicData uri="http://schemas.openxmlformats.org/presentationml/2006/ole">
            <mc:AlternateContent xmlns:mc="http://schemas.openxmlformats.org/markup-compatibility/2006">
              <mc:Choice xmlns:v="urn:schemas-microsoft-com:vml" Requires="v">
                <p:oleObj spid="_x0000_s1032" name="Equation" r:id="rId6" imgW="1549080" imgH="444240" progId="Equation.DSMT4">
                  <p:embed/>
                </p:oleObj>
              </mc:Choice>
              <mc:Fallback>
                <p:oleObj name="Equation" r:id="rId6" imgW="1549080" imgH="444240" progId="Equation.DSMT4">
                  <p:embed/>
                  <p:pic>
                    <p:nvPicPr>
                      <p:cNvPr id="0" name=""/>
                      <p:cNvPicPr/>
                      <p:nvPr/>
                    </p:nvPicPr>
                    <p:blipFill>
                      <a:blip r:embed="rId7"/>
                      <a:stretch>
                        <a:fillRect/>
                      </a:stretch>
                    </p:blipFill>
                    <p:spPr>
                      <a:xfrm>
                        <a:off x="6012160" y="1052736"/>
                        <a:ext cx="3019342" cy="866205"/>
                      </a:xfrm>
                      <a:prstGeom prst="rect">
                        <a:avLst/>
                      </a:prstGeom>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4070117361"/>
      </p:ext>
    </p:extLst>
  </p:cSld>
  <p:clrMapOvr>
    <a:masterClrMapping/>
  </p:clrMapOvr>
  <mc:AlternateContent xmlns:mc="http://schemas.openxmlformats.org/markup-compatibility/2006" xmlns:p14="http://schemas.microsoft.com/office/powerpoint/2010/main">
    <mc:Choice Requires="p14">
      <p:transition spd="slow" p14:dur="2000" advTm="122678"/>
    </mc:Choice>
    <mc:Fallback xmlns="">
      <p:transition spd="slow" advTm="12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Comparisons</a:t>
            </a:r>
            <a:endParaRPr lang="en-CA" dirty="0"/>
          </a:p>
        </p:txBody>
      </p:sp>
      <p:sp>
        <p:nvSpPr>
          <p:cNvPr id="3" name="Content Placeholder 2"/>
          <p:cNvSpPr>
            <a:spLocks noGrp="1"/>
          </p:cNvSpPr>
          <p:nvPr>
            <p:ph idx="1"/>
          </p:nvPr>
        </p:nvSpPr>
        <p:spPr/>
        <p:txBody>
          <a:bodyPr/>
          <a:lstStyle/>
          <a:p>
            <a:r>
              <a:rPr lang="en-CA" dirty="0" smtClean="0"/>
              <a:t>We may also want to test if two vectors are equal:</a:t>
            </a:r>
          </a:p>
          <a:p>
            <a:pPr marL="800100" lvl="2" indent="0">
              <a:buNone/>
            </a:pPr>
            <a:r>
              <a:rPr lang="en-US" sz="1600" dirty="0" smtClean="0">
                <a:latin typeface="Consolas" panose="020B0609020204030204" pitchFamily="49" charset="0"/>
                <a:cs typeface="Consolas" panose="020B0609020204030204" pitchFamily="49" charset="0"/>
              </a:rPr>
              <a:t>bool equal(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&amp;u, </a:t>
            </a:r>
            <a:r>
              <a:rPr lang="en-US" sz="1600" dirty="0">
                <a:latin typeface="Consolas" panose="020B0609020204030204" pitchFamily="49" charset="0"/>
                <a:cs typeface="Consolas" panose="020B0609020204030204" pitchFamily="49" charset="0"/>
              </a:rPr>
              <a:t>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a:t>
            </a:r>
            <a:r>
              <a:rPr lang="en-US" sz="1600" dirty="0" smtClean="0">
                <a:latin typeface="Consolas" panose="020B0609020204030204" pitchFamily="49" charset="0"/>
                <a:cs typeface="Consolas" panose="020B0609020204030204" pitchFamily="49" charset="0"/>
              </a:rPr>
              <a:t>v );</a:t>
            </a:r>
            <a:endParaRPr lang="en-CA" sz="1600" dirty="0" smtClean="0">
              <a:latin typeface="Consolas" panose="020B0609020204030204" pitchFamily="49" charset="0"/>
              <a:cs typeface="Consolas" panose="020B0609020204030204" pitchFamily="49" charset="0"/>
            </a:endParaRP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Two vectors are equal if all their entries are equal</a:t>
            </a: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bool equal(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&amp;u, Vector_3d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&amp;v </a:t>
            </a:r>
            <a:r>
              <a:rPr lang="en-US" sz="1600" dirty="0" smtClean="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return (</a:t>
            </a:r>
            <a:r>
              <a:rPr lang="en-US" sz="1600" dirty="0" err="1" smtClean="0">
                <a:latin typeface="Consolas" panose="020B0609020204030204" pitchFamily="49" charset="0"/>
                <a:cs typeface="Consolas" panose="020B0609020204030204" pitchFamily="49" charset="0"/>
              </a:rPr>
              <a:t>u.x</a:t>
            </a:r>
            <a:r>
              <a:rPr lang="en-US" sz="1600" dirty="0" smtClean="0">
                <a:latin typeface="Consolas" panose="020B0609020204030204" pitchFamily="49" charset="0"/>
                <a:cs typeface="Consolas" panose="020B0609020204030204" pitchFamily="49" charset="0"/>
              </a:rPr>
              <a:t>_ == </a:t>
            </a:r>
            <a:r>
              <a:rPr lang="en-US" sz="1600" dirty="0" err="1" smtClean="0">
                <a:latin typeface="Consolas" panose="020B0609020204030204" pitchFamily="49" charset="0"/>
                <a:cs typeface="Consolas" panose="020B0609020204030204" pitchFamily="49" charset="0"/>
              </a:rPr>
              <a:t>v.x</a:t>
            </a:r>
            <a:r>
              <a:rPr lang="en-US" sz="1600" dirty="0" smtClean="0">
                <a:latin typeface="Consolas" panose="020B0609020204030204" pitchFamily="49" charset="0"/>
                <a:cs typeface="Consolas" panose="020B0609020204030204" pitchFamily="49" charset="0"/>
              </a:rPr>
              <a:t>_) &amp;&amp; (</a:t>
            </a:r>
            <a:r>
              <a:rPr lang="en-US" sz="1600" dirty="0" err="1" smtClean="0">
                <a:latin typeface="Consolas" panose="020B0609020204030204" pitchFamily="49" charset="0"/>
                <a:cs typeface="Consolas" panose="020B0609020204030204" pitchFamily="49" charset="0"/>
              </a:rPr>
              <a:t>u.y</a:t>
            </a:r>
            <a:r>
              <a:rPr lang="en-US" sz="1600" dirty="0" smtClean="0">
                <a:latin typeface="Consolas" panose="020B0609020204030204" pitchFamily="49" charset="0"/>
                <a:cs typeface="Consolas" panose="020B0609020204030204" pitchFamily="49" charset="0"/>
              </a:rPr>
              <a:t>_ = </a:t>
            </a:r>
            <a:r>
              <a:rPr lang="en-US" sz="1600" dirty="0" err="1" smtClean="0">
                <a:latin typeface="Consolas" panose="020B0609020204030204" pitchFamily="49" charset="0"/>
                <a:cs typeface="Consolas" panose="020B0609020204030204" pitchFamily="49" charset="0"/>
              </a:rPr>
              <a:t>v.y</a:t>
            </a:r>
            <a:r>
              <a:rPr lang="en-US" sz="1600" dirty="0" smtClean="0">
                <a:latin typeface="Consolas" panose="020B0609020204030204" pitchFamily="49" charset="0"/>
                <a:cs typeface="Consolas" panose="020B0609020204030204" pitchFamily="49" charset="0"/>
              </a:rPr>
              <a:t>_) &amp;&amp; (</a:t>
            </a:r>
            <a:r>
              <a:rPr lang="en-US" sz="1600" dirty="0" err="1" smtClean="0">
                <a:latin typeface="Consolas" panose="020B0609020204030204" pitchFamily="49" charset="0"/>
                <a:cs typeface="Consolas" panose="020B0609020204030204" pitchFamily="49" charset="0"/>
              </a:rPr>
              <a:t>u.z</a:t>
            </a:r>
            <a:r>
              <a:rPr lang="en-US" sz="1600" dirty="0" smtClean="0">
                <a:latin typeface="Consolas" panose="020B0609020204030204" pitchFamily="49" charset="0"/>
                <a:cs typeface="Consolas" panose="020B0609020204030204" pitchFamily="49" charset="0"/>
              </a:rPr>
              <a:t>_ == </a:t>
            </a:r>
            <a:r>
              <a:rPr lang="en-US" sz="1600" dirty="0" err="1" smtClean="0">
                <a:latin typeface="Consolas" panose="020B0609020204030204" pitchFamily="49" charset="0"/>
                <a:cs typeface="Consolas" panose="020B0609020204030204" pitchFamily="49" charset="0"/>
              </a:rPr>
              <a:t>v.z</a:t>
            </a:r>
            <a:r>
              <a:rPr lang="en-US" sz="1600" dirty="0" smtClean="0">
                <a:latin typeface="Consolas" panose="020B0609020204030204" pitchFamily="49" charset="0"/>
                <a:cs typeface="Consolas" panose="020B0609020204030204" pitchFamily="49" charset="0"/>
              </a:rPr>
              <a:t>_);</a:t>
            </a:r>
          </a:p>
          <a:p>
            <a:pPr marL="800100" lvl="2" indent="0">
              <a:buNone/>
            </a:pPr>
            <a:r>
              <a:rPr lang="en-US" sz="1600" dirty="0" smtClean="0">
                <a:latin typeface="Consolas" panose="020B0609020204030204" pitchFamily="49" charset="0"/>
                <a:cs typeface="Consolas" panose="020B0609020204030204" pitchFamily="49" charset="0"/>
              </a:rPr>
              <a: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03688911"/>
      </p:ext>
    </p:extLst>
  </p:cSld>
  <p:clrMapOvr>
    <a:masterClrMapping/>
  </p:clrMapOvr>
  <mc:AlternateContent xmlns:mc="http://schemas.openxmlformats.org/markup-compatibility/2006" xmlns:p14="http://schemas.microsoft.com/office/powerpoint/2010/main">
    <mc:Choice Requires="p14">
      <p:transition spd="slow" p14:dur="2000" advTm="27199"/>
    </mc:Choice>
    <mc:Fallback xmlns="">
      <p:transition spd="slow" advTm="2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Modifying a vector</a:t>
            </a:r>
            <a:endParaRPr lang="en-CA" dirty="0"/>
          </a:p>
        </p:txBody>
      </p:sp>
      <p:sp>
        <p:nvSpPr>
          <p:cNvPr id="3" name="Content Placeholder 2"/>
          <p:cNvSpPr>
            <a:spLocks noGrp="1"/>
          </p:cNvSpPr>
          <p:nvPr>
            <p:ph idx="1"/>
          </p:nvPr>
        </p:nvSpPr>
        <p:spPr/>
        <p:txBody>
          <a:bodyPr/>
          <a:lstStyle/>
          <a:p>
            <a:r>
              <a:rPr lang="en-CA" dirty="0" smtClean="0"/>
              <a:t>Lets look at some functions that modify a vector:</a:t>
            </a:r>
          </a:p>
          <a:p>
            <a:pPr lvl="1"/>
            <a:r>
              <a:rPr lang="en-US" dirty="0" smtClean="0"/>
              <a:t>Normalizing a vector</a:t>
            </a:r>
          </a:p>
          <a:p>
            <a:pPr lvl="1"/>
            <a:r>
              <a:rPr lang="en-US" dirty="0" smtClean="0"/>
              <a:t>Adding a vector onto a given vector</a:t>
            </a:r>
          </a:p>
          <a:p>
            <a:pPr lvl="1"/>
            <a:r>
              <a:rPr lang="en-US" dirty="0" smtClean="0"/>
              <a:t>Multiplying a given vector by a scalar</a:t>
            </a: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7718909"/>
      </p:ext>
    </p:extLst>
  </p:cSld>
  <p:clrMapOvr>
    <a:masterClrMapping/>
  </p:clrMapOvr>
  <mc:AlternateContent xmlns:mc="http://schemas.openxmlformats.org/markup-compatibility/2006" xmlns:p14="http://schemas.microsoft.com/office/powerpoint/2010/main">
    <mc:Choice Requires="p14">
      <p:transition spd="slow" p14:dur="2000" advTm="48132"/>
    </mc:Choice>
    <mc:Fallback xmlns="">
      <p:transition spd="slow" advTm="4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14.5"/>
</p:tagLst>
</file>

<file path=ppt/tags/tag10.xml><?xml version="1.0" encoding="utf-8"?>
<p:tagLst xmlns:a="http://schemas.openxmlformats.org/drawingml/2006/main" xmlns:r="http://schemas.openxmlformats.org/officeDocument/2006/relationships" xmlns:p="http://schemas.openxmlformats.org/presentationml/2006/main">
  <p:tag name="TIMING" val="|9.4|10.8"/>
</p:tagLst>
</file>

<file path=ppt/tags/tag11.xml><?xml version="1.0" encoding="utf-8"?>
<p:tagLst xmlns:a="http://schemas.openxmlformats.org/drawingml/2006/main" xmlns:r="http://schemas.openxmlformats.org/officeDocument/2006/relationships" xmlns:p="http://schemas.openxmlformats.org/presentationml/2006/main">
  <p:tag name="TIMING" val="|10.5"/>
</p:tagLst>
</file>

<file path=ppt/tags/tag12.xml><?xml version="1.0" encoding="utf-8"?>
<p:tagLst xmlns:a="http://schemas.openxmlformats.org/drawingml/2006/main" xmlns:r="http://schemas.openxmlformats.org/officeDocument/2006/relationships" xmlns:p="http://schemas.openxmlformats.org/presentationml/2006/main">
  <p:tag name="TIMING" val="|12.1|17.9|11.7"/>
</p:tagLst>
</file>

<file path=ppt/tags/tag13.xml><?xml version="1.0" encoding="utf-8"?>
<p:tagLst xmlns:a="http://schemas.openxmlformats.org/drawingml/2006/main" xmlns:r="http://schemas.openxmlformats.org/officeDocument/2006/relationships" xmlns:p="http://schemas.openxmlformats.org/presentationml/2006/main">
  <p:tag name="TIMING" val="|15.9|13|11.9|34.9"/>
</p:tagLst>
</file>

<file path=ppt/tags/tag14.xml><?xml version="1.0" encoding="utf-8"?>
<p:tagLst xmlns:a="http://schemas.openxmlformats.org/drawingml/2006/main" xmlns:r="http://schemas.openxmlformats.org/officeDocument/2006/relationships" xmlns:p="http://schemas.openxmlformats.org/presentationml/2006/main">
  <p:tag name="TIMING" val="|13.6|50.1|8.6"/>
</p:tagLst>
</file>

<file path=ppt/tags/tag15.xml><?xml version="1.0" encoding="utf-8"?>
<p:tagLst xmlns:a="http://schemas.openxmlformats.org/drawingml/2006/main" xmlns:r="http://schemas.openxmlformats.org/officeDocument/2006/relationships" xmlns:p="http://schemas.openxmlformats.org/presentationml/2006/main">
  <p:tag name="TIMING" val="|39.9|28.8"/>
</p:tagLst>
</file>

<file path=ppt/tags/tag16.xml><?xml version="1.0" encoding="utf-8"?>
<p:tagLst xmlns:a="http://schemas.openxmlformats.org/drawingml/2006/main" xmlns:r="http://schemas.openxmlformats.org/officeDocument/2006/relationships" xmlns:p="http://schemas.openxmlformats.org/presentationml/2006/main">
  <p:tag name="TIMING" val="|16.8"/>
</p:tagLst>
</file>

<file path=ppt/tags/tag17.xml><?xml version="1.0" encoding="utf-8"?>
<p:tagLst xmlns:a="http://schemas.openxmlformats.org/drawingml/2006/main" xmlns:r="http://schemas.openxmlformats.org/officeDocument/2006/relationships" xmlns:p="http://schemas.openxmlformats.org/presentationml/2006/main">
  <p:tag name="TIMING" val="|19.8|19.7|3.9|40.9|24.2"/>
</p:tagLst>
</file>

<file path=ppt/tags/tag18.xml><?xml version="1.0" encoding="utf-8"?>
<p:tagLst xmlns:a="http://schemas.openxmlformats.org/drawingml/2006/main" xmlns:r="http://schemas.openxmlformats.org/officeDocument/2006/relationships" xmlns:p="http://schemas.openxmlformats.org/presentationml/2006/main">
  <p:tag name="TIMING" val="|6.9|5.1|26"/>
</p:tagLst>
</file>

<file path=ppt/tags/tag19.xml><?xml version="1.0" encoding="utf-8"?>
<p:tagLst xmlns:a="http://schemas.openxmlformats.org/drawingml/2006/main" xmlns:r="http://schemas.openxmlformats.org/officeDocument/2006/relationships" xmlns:p="http://schemas.openxmlformats.org/presentationml/2006/main">
  <p:tag name="TIMING" val="|18.3|5.3|23.6"/>
</p:tagLst>
</file>

<file path=ppt/tags/tag2.xml><?xml version="1.0" encoding="utf-8"?>
<p:tagLst xmlns:a="http://schemas.openxmlformats.org/drawingml/2006/main" xmlns:r="http://schemas.openxmlformats.org/officeDocument/2006/relationships" xmlns:p="http://schemas.openxmlformats.org/presentationml/2006/main">
  <p:tag name="TIMING" val="|18.9|15.1|27.2"/>
</p:tagLst>
</file>

<file path=ppt/tags/tag20.xml><?xml version="1.0" encoding="utf-8"?>
<p:tagLst xmlns:a="http://schemas.openxmlformats.org/drawingml/2006/main" xmlns:r="http://schemas.openxmlformats.org/officeDocument/2006/relationships" xmlns:p="http://schemas.openxmlformats.org/presentationml/2006/main">
  <p:tag name="TIMING" val="|11.5|4.6|17|17.4"/>
</p:tagLst>
</file>

<file path=ppt/tags/tag21.xml><?xml version="1.0" encoding="utf-8"?>
<p:tagLst xmlns:a="http://schemas.openxmlformats.org/drawingml/2006/main" xmlns:r="http://schemas.openxmlformats.org/officeDocument/2006/relationships" xmlns:p="http://schemas.openxmlformats.org/presentationml/2006/main">
  <p:tag name="TIMING" val="|32.8|39.6"/>
</p:tagLst>
</file>

<file path=ppt/tags/tag22.xml><?xml version="1.0" encoding="utf-8"?>
<p:tagLst xmlns:a="http://schemas.openxmlformats.org/drawingml/2006/main" xmlns:r="http://schemas.openxmlformats.org/officeDocument/2006/relationships" xmlns:p="http://schemas.openxmlformats.org/presentationml/2006/main">
  <p:tag name="TIMING" val="|22.7|7.7|15.3|15.6"/>
</p:tagLst>
</file>

<file path=ppt/tags/tag3.xml><?xml version="1.0" encoding="utf-8"?>
<p:tagLst xmlns:a="http://schemas.openxmlformats.org/drawingml/2006/main" xmlns:r="http://schemas.openxmlformats.org/officeDocument/2006/relationships" xmlns:p="http://schemas.openxmlformats.org/presentationml/2006/main">
  <p:tag name="TIMING" val="|12.1|44.4|25.1"/>
</p:tagLst>
</file>

<file path=ppt/tags/tag4.xml><?xml version="1.0" encoding="utf-8"?>
<p:tagLst xmlns:a="http://schemas.openxmlformats.org/drawingml/2006/main" xmlns:r="http://schemas.openxmlformats.org/officeDocument/2006/relationships" xmlns:p="http://schemas.openxmlformats.org/presentationml/2006/main">
  <p:tag name="TIMING" val="|14.9"/>
</p:tagLst>
</file>

<file path=ppt/tags/tag5.xml><?xml version="1.0" encoding="utf-8"?>
<p:tagLst xmlns:a="http://schemas.openxmlformats.org/drawingml/2006/main" xmlns:r="http://schemas.openxmlformats.org/officeDocument/2006/relationships" xmlns:p="http://schemas.openxmlformats.org/presentationml/2006/main">
  <p:tag name="TIMING" val="|13.2"/>
</p:tagLst>
</file>

<file path=ppt/tags/tag6.xml><?xml version="1.0" encoding="utf-8"?>
<p:tagLst xmlns:a="http://schemas.openxmlformats.org/drawingml/2006/main" xmlns:r="http://schemas.openxmlformats.org/officeDocument/2006/relationships" xmlns:p="http://schemas.openxmlformats.org/presentationml/2006/main">
  <p:tag name="TIMING" val="|27.6|17.3"/>
</p:tagLst>
</file>

<file path=ppt/tags/tag7.xml><?xml version="1.0" encoding="utf-8"?>
<p:tagLst xmlns:a="http://schemas.openxmlformats.org/drawingml/2006/main" xmlns:r="http://schemas.openxmlformats.org/officeDocument/2006/relationships" xmlns:p="http://schemas.openxmlformats.org/presentationml/2006/main">
  <p:tag name="TIMING" val="|5.5|8.3|14.8"/>
</p:tagLst>
</file>

<file path=ppt/tags/tag8.xml><?xml version="1.0" encoding="utf-8"?>
<p:tagLst xmlns:a="http://schemas.openxmlformats.org/drawingml/2006/main" xmlns:r="http://schemas.openxmlformats.org/officeDocument/2006/relationships" xmlns:p="http://schemas.openxmlformats.org/presentationml/2006/main">
  <p:tag name="TIMING" val="|13.2|19.2|8.7|1.3|15.8"/>
</p:tagLst>
</file>

<file path=ppt/tags/tag9.xml><?xml version="1.0" encoding="utf-8"?>
<p:tagLst xmlns:a="http://schemas.openxmlformats.org/drawingml/2006/main" xmlns:r="http://schemas.openxmlformats.org/officeDocument/2006/relationships" xmlns:p="http://schemas.openxmlformats.org/presentationml/2006/main">
  <p:tag name="TIMING" val="|21.7|18.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84119</TotalTime>
  <Words>2185</Words>
  <Application>Microsoft Office PowerPoint</Application>
  <PresentationFormat>On-screen Show (4:3)</PresentationFormat>
  <Paragraphs>422</Paragraphs>
  <Slides>38</Slides>
  <Notes>0</Notes>
  <HiddenSlides>0</HiddenSlides>
  <MMClips>38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Custom Design</vt:lpstr>
      <vt:lpstr>Equation</vt:lpstr>
      <vt:lpstr>Functions on objects</vt:lpstr>
      <vt:lpstr>Outline</vt:lpstr>
      <vt:lpstr>Functions on vectors</vt:lpstr>
      <vt:lpstr>Functions on vectors</vt:lpstr>
      <vt:lpstr>The inner product and the norm</vt:lpstr>
      <vt:lpstr>Vector addition and scalar multiplication</vt:lpstr>
      <vt:lpstr>Projection and cross product</vt:lpstr>
      <vt:lpstr>Comparisons</vt:lpstr>
      <vt:lpstr>Modifying a vector</vt:lpstr>
      <vt:lpstr>Modifying a vector</vt:lpstr>
      <vt:lpstr>Modifying a vector</vt:lpstr>
      <vt:lpstr>Rational number class</vt:lpstr>
      <vt:lpstr>Rational number class</vt:lpstr>
      <vt:lpstr>Rational number class</vt:lpstr>
      <vt:lpstr>Rational number class</vt:lpstr>
      <vt:lpstr>Rational number class</vt:lpstr>
      <vt:lpstr>Rational number class</vt:lpstr>
      <vt:lpstr>Rational number class</vt:lpstr>
      <vt:lpstr>Rational number class</vt:lpstr>
      <vt:lpstr>Rational number class</vt:lpstr>
      <vt:lpstr>Rational number class</vt:lpstr>
      <vt:lpstr>Array class</vt:lpstr>
      <vt:lpstr>Array class</vt:lpstr>
      <vt:lpstr>Array class</vt:lpstr>
      <vt:lpstr>Array class</vt:lpstr>
      <vt:lpstr>Array class</vt:lpstr>
      <vt:lpstr>Array class</vt:lpstr>
      <vt:lpstr>Array class</vt:lpstr>
      <vt:lpstr>Array class</vt:lpstr>
      <vt:lpstr>Array class</vt:lpstr>
      <vt:lpstr>Pair class</vt:lpstr>
      <vt:lpstr>Pair class</vt:lpstr>
      <vt:lpstr>Pair class</vt:lpstr>
      <vt:lpstr>Pair class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1375</cp:revision>
  <dcterms:created xsi:type="dcterms:W3CDTF">2009-09-11T23:00:44Z</dcterms:created>
  <dcterms:modified xsi:type="dcterms:W3CDTF">2020-10-23T16:09:48Z</dcterms:modified>
</cp:coreProperties>
</file>